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HK Modular" charset="1" panose="00000800000000000000"/>
      <p:regular r:id="rId23"/>
    </p:embeddedFont>
    <p:embeddedFont>
      <p:font typeface="Anonymous Pro Bold" charset="1" panose="02060809030202000504"/>
      <p:regular r:id="rId24"/>
    </p:embeddedFont>
    <p:embeddedFont>
      <p:font typeface="Anonymous Pro Italics" charset="1" panose="02060609030202000504"/>
      <p:regular r:id="rId25"/>
    </p:embeddedFont>
    <p:embeddedFont>
      <p:font typeface="Anonymous Pro" charset="1" panose="02060609030202000504"/>
      <p:regular r:id="rId26"/>
    </p:embeddedFont>
    <p:embeddedFont>
      <p:font typeface="Open Sans Bold" charset="1" panose="020B08060305040202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63.png" Type="http://schemas.openxmlformats.org/officeDocument/2006/relationships/image"/><Relationship Id="rId12" Target="../media/image64.svg" Type="http://schemas.openxmlformats.org/officeDocument/2006/relationships/image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61.png" Type="http://schemas.openxmlformats.org/officeDocument/2006/relationships/image"/><Relationship Id="rId8" Target="../media/image6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media/image67.png" Type="http://schemas.openxmlformats.org/officeDocument/2006/relationships/image"/><Relationship Id="rId4" Target="../media/image68.png" Type="http://schemas.openxmlformats.org/officeDocument/2006/relationships/image"/><Relationship Id="rId5" Target="../media/image69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2.png" Type="http://schemas.openxmlformats.org/officeDocument/2006/relationships/image"/><Relationship Id="rId11" Target="../media/image73.svg" Type="http://schemas.openxmlformats.org/officeDocument/2006/relationships/image"/><Relationship Id="rId12" Target="../media/image7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0.png" Type="http://schemas.openxmlformats.org/officeDocument/2006/relationships/image"/><Relationship Id="rId7" Target="../media/image71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75.png" Type="http://schemas.openxmlformats.org/officeDocument/2006/relationships/image"/><Relationship Id="rId7" Target="../media/image76.png" Type="http://schemas.openxmlformats.org/officeDocument/2006/relationships/image"/><Relationship Id="rId8" Target="../media/image7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png" Type="http://schemas.openxmlformats.org/officeDocument/2006/relationships/image"/><Relationship Id="rId3" Target="../media/image7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2.png" Type="http://schemas.openxmlformats.org/officeDocument/2006/relationships/image"/><Relationship Id="rId11" Target="../media/image83.svg" Type="http://schemas.openxmlformats.org/officeDocument/2006/relationships/image"/><Relationship Id="rId12" Target="../media/image3.png" Type="http://schemas.openxmlformats.org/officeDocument/2006/relationships/image"/><Relationship Id="rId13" Target="../media/image4.svg" Type="http://schemas.openxmlformats.org/officeDocument/2006/relationships/image"/><Relationship Id="rId14" Target="../media/image23.png" Type="http://schemas.openxmlformats.org/officeDocument/2006/relationships/image"/><Relationship Id="rId15" Target="../media/image2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0.png" Type="http://schemas.openxmlformats.org/officeDocument/2006/relationships/image"/><Relationship Id="rId7" Target="../media/image71.svg" Type="http://schemas.openxmlformats.org/officeDocument/2006/relationships/image"/><Relationship Id="rId8" Target="../media/image80.png" Type="http://schemas.openxmlformats.org/officeDocument/2006/relationships/image"/><Relationship Id="rId9" Target="../media/image81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8.png" Type="http://schemas.openxmlformats.org/officeDocument/2006/relationships/image"/><Relationship Id="rId11" Target="../media/image89.svg" Type="http://schemas.openxmlformats.org/officeDocument/2006/relationships/image"/><Relationship Id="rId12" Target="../media/image90.png" Type="http://schemas.openxmlformats.org/officeDocument/2006/relationships/image"/><Relationship Id="rId13" Target="../media/image91.svg" Type="http://schemas.openxmlformats.org/officeDocument/2006/relationships/image"/><Relationship Id="rId14" Target="../media/image36.png" Type="http://schemas.openxmlformats.org/officeDocument/2006/relationships/image"/><Relationship Id="rId15" Target="../media/image37.svg" Type="http://schemas.openxmlformats.org/officeDocument/2006/relationships/image"/><Relationship Id="rId16" Target="../media/image92.png" Type="http://schemas.openxmlformats.org/officeDocument/2006/relationships/image"/><Relationship Id="rId17" Target="../media/image93.svg" Type="http://schemas.openxmlformats.org/officeDocument/2006/relationships/image"/><Relationship Id="rId18" Target="../media/image80.png" Type="http://schemas.openxmlformats.org/officeDocument/2006/relationships/image"/><Relationship Id="rId19" Target="../media/image81.svg" Type="http://schemas.openxmlformats.org/officeDocument/2006/relationships/image"/><Relationship Id="rId2" Target="../media/image38.png" Type="http://schemas.openxmlformats.org/officeDocument/2006/relationships/image"/><Relationship Id="rId20" Target="../media/image48.png" Type="http://schemas.openxmlformats.org/officeDocument/2006/relationships/image"/><Relationship Id="rId21" Target="../media/image49.svg" Type="http://schemas.openxmlformats.org/officeDocument/2006/relationships/image"/><Relationship Id="rId22" Target="../media/image15.png" Type="http://schemas.openxmlformats.org/officeDocument/2006/relationships/image"/><Relationship Id="rId23" Target="../media/image16.svg" Type="http://schemas.openxmlformats.org/officeDocument/2006/relationships/image"/><Relationship Id="rId24" Target="../media/image94.png" Type="http://schemas.openxmlformats.org/officeDocument/2006/relationships/image"/><Relationship Id="rId25" Target="../media/image95.svg" Type="http://schemas.openxmlformats.org/officeDocument/2006/relationships/image"/><Relationship Id="rId26" Target="../media/image96.png" Type="http://schemas.openxmlformats.org/officeDocument/2006/relationships/image"/><Relationship Id="rId27" Target="../media/image97.svg" Type="http://schemas.openxmlformats.org/officeDocument/2006/relationships/image"/><Relationship Id="rId28" Target="../media/image98.png" Type="http://schemas.openxmlformats.org/officeDocument/2006/relationships/image"/><Relationship Id="rId29" Target="../media/image99.svg" Type="http://schemas.openxmlformats.org/officeDocument/2006/relationships/image"/><Relationship Id="rId3" Target="../media/image39.svg" Type="http://schemas.openxmlformats.org/officeDocument/2006/relationships/image"/><Relationship Id="rId30" Target="../media/image100.png" Type="http://schemas.openxmlformats.org/officeDocument/2006/relationships/image"/><Relationship Id="rId31" Target="../media/image101.svg" Type="http://schemas.openxmlformats.org/officeDocument/2006/relationships/image"/><Relationship Id="rId32" Target="../media/image102.png" Type="http://schemas.openxmlformats.org/officeDocument/2006/relationships/image"/><Relationship Id="rId33" Target="../media/image103.svg" Type="http://schemas.openxmlformats.org/officeDocument/2006/relationships/image"/><Relationship Id="rId34" Target="../media/image104.png" Type="http://schemas.openxmlformats.org/officeDocument/2006/relationships/image"/><Relationship Id="rId35" Target="../media/image105.svg" Type="http://schemas.openxmlformats.org/officeDocument/2006/relationships/image"/><Relationship Id="rId36" Target="../media/image34.png" Type="http://schemas.openxmlformats.org/officeDocument/2006/relationships/image"/><Relationship Id="rId37" Target="../media/image35.svg" Type="http://schemas.openxmlformats.org/officeDocument/2006/relationships/image"/><Relationship Id="rId38" Target="../media/image106.png" Type="http://schemas.openxmlformats.org/officeDocument/2006/relationships/image"/><Relationship Id="rId39" Target="../media/image107.svg" Type="http://schemas.openxmlformats.org/officeDocument/2006/relationships/image"/><Relationship Id="rId4" Target="../media/image84.png" Type="http://schemas.openxmlformats.org/officeDocument/2006/relationships/image"/><Relationship Id="rId40" Target="../media/image33.png" Type="http://schemas.openxmlformats.org/officeDocument/2006/relationships/image"/><Relationship Id="rId41" Target="../media/image5.png" Type="http://schemas.openxmlformats.org/officeDocument/2006/relationships/image"/><Relationship Id="rId42" Target="../media/image6.svg" Type="http://schemas.openxmlformats.org/officeDocument/2006/relationships/image"/><Relationship Id="rId43" Target="../media/image13.png" Type="http://schemas.openxmlformats.org/officeDocument/2006/relationships/image"/><Relationship Id="rId44" Target="../media/image14.svg" Type="http://schemas.openxmlformats.org/officeDocument/2006/relationships/image"/><Relationship Id="rId45" Target="../media/image108.png" Type="http://schemas.openxmlformats.org/officeDocument/2006/relationships/image"/><Relationship Id="rId46" Target="../media/image109.svg" Type="http://schemas.openxmlformats.org/officeDocument/2006/relationships/image"/><Relationship Id="rId47" Target="../media/image25.png" Type="http://schemas.openxmlformats.org/officeDocument/2006/relationships/image"/><Relationship Id="rId48" Target="../media/image26.svg" Type="http://schemas.openxmlformats.org/officeDocument/2006/relationships/image"/><Relationship Id="rId49" Target="../media/image63.png" Type="http://schemas.openxmlformats.org/officeDocument/2006/relationships/image"/><Relationship Id="rId5" Target="../media/image85.svg" Type="http://schemas.openxmlformats.org/officeDocument/2006/relationships/image"/><Relationship Id="rId50" Target="../media/image64.svg" Type="http://schemas.openxmlformats.org/officeDocument/2006/relationships/image"/><Relationship Id="rId51" Target="../media/image110.png" Type="http://schemas.openxmlformats.org/officeDocument/2006/relationships/image"/><Relationship Id="rId52" Target="../media/image111.svg" Type="http://schemas.openxmlformats.org/officeDocument/2006/relationships/image"/><Relationship Id="rId53" Target="../media/image112.png" Type="http://schemas.openxmlformats.org/officeDocument/2006/relationships/image"/><Relationship Id="rId54" Target="../media/image113.svg" Type="http://schemas.openxmlformats.org/officeDocument/2006/relationships/image"/><Relationship Id="rId55" Target="../media/image114.png" Type="http://schemas.openxmlformats.org/officeDocument/2006/relationships/image"/><Relationship Id="rId56" Target="../media/image115.svg" Type="http://schemas.openxmlformats.org/officeDocument/2006/relationships/image"/><Relationship Id="rId57" Target="../media/image1.png" Type="http://schemas.openxmlformats.org/officeDocument/2006/relationships/image"/><Relationship Id="rId58" Target="../media/image2.svg" Type="http://schemas.openxmlformats.org/officeDocument/2006/relationships/image"/><Relationship Id="rId6" Target="../media/image72.png" Type="http://schemas.openxmlformats.org/officeDocument/2006/relationships/image"/><Relationship Id="rId7" Target="../media/image73.svg" Type="http://schemas.openxmlformats.org/officeDocument/2006/relationships/image"/><Relationship Id="rId8" Target="../media/image86.png" Type="http://schemas.openxmlformats.org/officeDocument/2006/relationships/image"/><Relationship Id="rId9" Target="../media/image8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23.png" Type="http://schemas.openxmlformats.org/officeDocument/2006/relationships/image"/><Relationship Id="rId13" Target="../media/image24.svg" Type="http://schemas.openxmlformats.org/officeDocument/2006/relationships/image"/><Relationship Id="rId14" Target="../media/image3.png" Type="http://schemas.openxmlformats.org/officeDocument/2006/relationships/image"/><Relationship Id="rId15" Target="../media/image4.svg" Type="http://schemas.openxmlformats.org/officeDocument/2006/relationships/image"/><Relationship Id="rId16" Target="../media/image25.png" Type="http://schemas.openxmlformats.org/officeDocument/2006/relationships/image"/><Relationship Id="rId17" Target="../media/image2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svg" Type="http://schemas.openxmlformats.org/officeDocument/2006/relationships/image"/><Relationship Id="rId11" Target="../media/image3.png" Type="http://schemas.openxmlformats.org/officeDocument/2006/relationships/image"/><Relationship Id="rId12" Target="../media/image4.svg" Type="http://schemas.openxmlformats.org/officeDocument/2006/relationships/image"/><Relationship Id="rId13" Target="../media/image13.png" Type="http://schemas.openxmlformats.org/officeDocument/2006/relationships/image"/><Relationship Id="rId14" Target="../media/image14.svg" Type="http://schemas.openxmlformats.org/officeDocument/2006/relationships/image"/><Relationship Id="rId15" Target="../media/image15.png" Type="http://schemas.openxmlformats.org/officeDocument/2006/relationships/image"/><Relationship Id="rId16" Target="../media/image16.svg" Type="http://schemas.openxmlformats.org/officeDocument/2006/relationships/image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11" Target="../media/image3.png" Type="http://schemas.openxmlformats.org/officeDocument/2006/relationships/image"/><Relationship Id="rId12" Target="../media/image4.svg" Type="http://schemas.openxmlformats.org/officeDocument/2006/relationships/image"/><Relationship Id="rId13" Target="../media/image50.png" Type="http://schemas.openxmlformats.org/officeDocument/2006/relationships/image"/><Relationship Id="rId14" Target="../media/image51.png" Type="http://schemas.openxmlformats.org/officeDocument/2006/relationships/image"/><Relationship Id="rId15" Target="../media/image52.png" Type="http://schemas.openxmlformats.org/officeDocument/2006/relationships/image"/><Relationship Id="rId16" Target="../media/image53.svg" Type="http://schemas.openxmlformats.org/officeDocument/2006/relationships/image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45.png" Type="http://schemas.openxmlformats.org/officeDocument/2006/relationships/image"/><Relationship Id="rId5" Target="../media/image46.svg" Type="http://schemas.openxmlformats.org/officeDocument/2006/relationships/image"/><Relationship Id="rId6" Target="../media/image47.jpeg" Type="http://schemas.openxmlformats.org/officeDocument/2006/relationships/image"/><Relationship Id="rId7" Target="../media/image48.png" Type="http://schemas.openxmlformats.org/officeDocument/2006/relationships/image"/><Relationship Id="rId8" Target="../media/image49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png" Type="http://schemas.openxmlformats.org/officeDocument/2006/relationships/image"/><Relationship Id="rId11" Target="../media/image57.png" Type="http://schemas.openxmlformats.org/officeDocument/2006/relationships/image"/><Relationship Id="rId12" Target="../media/image58.png" Type="http://schemas.openxmlformats.org/officeDocument/2006/relationships/image"/><Relationship Id="rId2" Target="../media/image54.png" Type="http://schemas.openxmlformats.org/officeDocument/2006/relationships/image"/><Relationship Id="rId3" Target="../media/image55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07356" y="8690086"/>
            <a:ext cx="12229780" cy="2090181"/>
          </a:xfrm>
          <a:custGeom>
            <a:avLst/>
            <a:gdLst/>
            <a:ahLst/>
            <a:cxnLst/>
            <a:rect r="r" b="b" t="t" l="l"/>
            <a:pathLst>
              <a:path h="2090181" w="12229780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619760" y="5550984"/>
            <a:ext cx="8624808" cy="1474058"/>
          </a:xfrm>
          <a:custGeom>
            <a:avLst/>
            <a:gdLst/>
            <a:ahLst/>
            <a:cxnLst/>
            <a:rect r="r" b="b" t="t" l="l"/>
            <a:pathLst>
              <a:path h="1474058" w="8624808">
                <a:moveTo>
                  <a:pt x="0" y="0"/>
                </a:moveTo>
                <a:lnTo>
                  <a:pt x="8624808" y="0"/>
                </a:lnTo>
                <a:lnTo>
                  <a:pt x="8624808" y="1474058"/>
                </a:lnTo>
                <a:lnTo>
                  <a:pt x="0" y="14740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75996" y="8690086"/>
            <a:ext cx="12229780" cy="2090181"/>
          </a:xfrm>
          <a:custGeom>
            <a:avLst/>
            <a:gdLst/>
            <a:ahLst/>
            <a:cxnLst/>
            <a:rect r="r" b="b" t="t" l="l"/>
            <a:pathLst>
              <a:path h="2090181" w="12229780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144000" y="-9450543"/>
            <a:ext cx="15976849" cy="1597684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9FF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108416" y="-124684"/>
            <a:ext cx="5900305" cy="1437529"/>
          </a:xfrm>
          <a:custGeom>
            <a:avLst/>
            <a:gdLst/>
            <a:ahLst/>
            <a:cxnLst/>
            <a:rect r="r" b="b" t="t" l="l"/>
            <a:pathLst>
              <a:path h="1437529" w="5900305">
                <a:moveTo>
                  <a:pt x="0" y="0"/>
                </a:moveTo>
                <a:lnTo>
                  <a:pt x="5900306" y="0"/>
                </a:lnTo>
                <a:lnTo>
                  <a:pt x="5900306" y="1437529"/>
                </a:lnTo>
                <a:lnTo>
                  <a:pt x="0" y="1437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420345" y="2799567"/>
            <a:ext cx="8466533" cy="1447007"/>
          </a:xfrm>
          <a:custGeom>
            <a:avLst/>
            <a:gdLst/>
            <a:ahLst/>
            <a:cxnLst/>
            <a:rect r="r" b="b" t="t" l="l"/>
            <a:pathLst>
              <a:path h="1447007" w="8466533">
                <a:moveTo>
                  <a:pt x="0" y="0"/>
                </a:moveTo>
                <a:lnTo>
                  <a:pt x="8466533" y="0"/>
                </a:lnTo>
                <a:lnTo>
                  <a:pt x="8466533" y="1447008"/>
                </a:lnTo>
                <a:lnTo>
                  <a:pt x="0" y="1447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065571" y="1028700"/>
            <a:ext cx="5245314" cy="1277949"/>
          </a:xfrm>
          <a:custGeom>
            <a:avLst/>
            <a:gdLst/>
            <a:ahLst/>
            <a:cxnLst/>
            <a:rect r="r" b="b" t="t" l="l"/>
            <a:pathLst>
              <a:path h="1277949" w="5245314">
                <a:moveTo>
                  <a:pt x="0" y="0"/>
                </a:moveTo>
                <a:lnTo>
                  <a:pt x="5245314" y="0"/>
                </a:lnTo>
                <a:lnTo>
                  <a:pt x="5245314" y="1277949"/>
                </a:lnTo>
                <a:lnTo>
                  <a:pt x="0" y="127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544976" y="7162062"/>
            <a:ext cx="588896" cy="1472240"/>
          </a:xfrm>
          <a:custGeom>
            <a:avLst/>
            <a:gdLst/>
            <a:ahLst/>
            <a:cxnLst/>
            <a:rect r="r" b="b" t="t" l="l"/>
            <a:pathLst>
              <a:path h="1472240" w="588896">
                <a:moveTo>
                  <a:pt x="0" y="0"/>
                </a:moveTo>
                <a:lnTo>
                  <a:pt x="588896" y="0"/>
                </a:lnTo>
                <a:lnTo>
                  <a:pt x="588896" y="1472240"/>
                </a:lnTo>
                <a:lnTo>
                  <a:pt x="0" y="14722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17401" y="3998481"/>
            <a:ext cx="615019" cy="1537548"/>
          </a:xfrm>
          <a:custGeom>
            <a:avLst/>
            <a:gdLst/>
            <a:ahLst/>
            <a:cxnLst/>
            <a:rect r="r" b="b" t="t" l="l"/>
            <a:pathLst>
              <a:path h="1537548" w="615019">
                <a:moveTo>
                  <a:pt x="0" y="0"/>
                </a:moveTo>
                <a:lnTo>
                  <a:pt x="615020" y="0"/>
                </a:lnTo>
                <a:lnTo>
                  <a:pt x="615020" y="1537548"/>
                </a:lnTo>
                <a:lnTo>
                  <a:pt x="0" y="15375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459495" y="1028700"/>
            <a:ext cx="1345859" cy="1770867"/>
          </a:xfrm>
          <a:custGeom>
            <a:avLst/>
            <a:gdLst/>
            <a:ahLst/>
            <a:cxnLst/>
            <a:rect r="r" b="b" t="t" l="l"/>
            <a:pathLst>
              <a:path h="1770867" w="1345859">
                <a:moveTo>
                  <a:pt x="0" y="0"/>
                </a:moveTo>
                <a:lnTo>
                  <a:pt x="1345859" y="0"/>
                </a:lnTo>
                <a:lnTo>
                  <a:pt x="1345859" y="1770867"/>
                </a:lnTo>
                <a:lnTo>
                  <a:pt x="0" y="17708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801991" y="5909042"/>
            <a:ext cx="1425917" cy="2781044"/>
          </a:xfrm>
          <a:custGeom>
            <a:avLst/>
            <a:gdLst/>
            <a:ahLst/>
            <a:cxnLst/>
            <a:rect r="r" b="b" t="t" l="l"/>
            <a:pathLst>
              <a:path h="2781044" w="1425917">
                <a:moveTo>
                  <a:pt x="0" y="0"/>
                </a:moveTo>
                <a:lnTo>
                  <a:pt x="1425917" y="0"/>
                </a:lnTo>
                <a:lnTo>
                  <a:pt x="1425917" y="2781044"/>
                </a:lnTo>
                <a:lnTo>
                  <a:pt x="0" y="27810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133872" y="5419661"/>
            <a:ext cx="3381078" cy="3270424"/>
          </a:xfrm>
          <a:custGeom>
            <a:avLst/>
            <a:gdLst/>
            <a:ahLst/>
            <a:cxnLst/>
            <a:rect r="r" b="b" t="t" l="l"/>
            <a:pathLst>
              <a:path h="3270424" w="3381078">
                <a:moveTo>
                  <a:pt x="0" y="0"/>
                </a:moveTo>
                <a:lnTo>
                  <a:pt x="3381077" y="0"/>
                </a:lnTo>
                <a:lnTo>
                  <a:pt x="3381077" y="3270425"/>
                </a:lnTo>
                <a:lnTo>
                  <a:pt x="0" y="32704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455592" y="5577546"/>
            <a:ext cx="1624849" cy="3169031"/>
          </a:xfrm>
          <a:custGeom>
            <a:avLst/>
            <a:gdLst/>
            <a:ahLst/>
            <a:cxnLst/>
            <a:rect r="r" b="b" t="t" l="l"/>
            <a:pathLst>
              <a:path h="3169031" w="1624849">
                <a:moveTo>
                  <a:pt x="0" y="0"/>
                </a:moveTo>
                <a:lnTo>
                  <a:pt x="1624849" y="0"/>
                </a:lnTo>
                <a:lnTo>
                  <a:pt x="1624849" y="3169031"/>
                </a:lnTo>
                <a:lnTo>
                  <a:pt x="0" y="31690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807534" y="231278"/>
            <a:ext cx="2978226" cy="725604"/>
          </a:xfrm>
          <a:custGeom>
            <a:avLst/>
            <a:gdLst/>
            <a:ahLst/>
            <a:cxnLst/>
            <a:rect r="r" b="b" t="t" l="l"/>
            <a:pathLst>
              <a:path h="725604" w="2978226">
                <a:moveTo>
                  <a:pt x="0" y="0"/>
                </a:moveTo>
                <a:lnTo>
                  <a:pt x="2978226" y="0"/>
                </a:lnTo>
                <a:lnTo>
                  <a:pt x="2978226" y="725604"/>
                </a:lnTo>
                <a:lnTo>
                  <a:pt x="0" y="7256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765961" y="2071165"/>
            <a:ext cx="11760032" cy="2007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63"/>
              </a:lnSpc>
            </a:pPr>
            <a:r>
              <a:rPr lang="en-US" b="true" sz="3831">
                <a:solidFill>
                  <a:srgbClr val="005B52"/>
                </a:solidFill>
                <a:latin typeface="HK Modular"/>
                <a:ea typeface="HK Modular"/>
                <a:cs typeface="HK Modular"/>
                <a:sym typeface="HK Modular"/>
              </a:rPr>
              <a:t> </a:t>
            </a:r>
            <a:r>
              <a:rPr lang="en-US" sz="3831">
                <a:solidFill>
                  <a:srgbClr val="005B52"/>
                </a:solidFill>
                <a:latin typeface="HK Modular"/>
                <a:ea typeface="HK Modular"/>
                <a:cs typeface="HK Modular"/>
                <a:sym typeface="HK Modular"/>
              </a:rPr>
              <a:t>"ANÁLISIS DE PREDICCIONES DE PRECIOS DE VIVIENDAS EN SEATTLE"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4430654" y="7382174"/>
            <a:ext cx="737982" cy="737982"/>
          </a:xfrm>
          <a:custGeom>
            <a:avLst/>
            <a:gdLst/>
            <a:ahLst/>
            <a:cxnLst/>
            <a:rect r="r" b="b" t="t" l="l"/>
            <a:pathLst>
              <a:path h="737982" w="737982">
                <a:moveTo>
                  <a:pt x="0" y="0"/>
                </a:moveTo>
                <a:lnTo>
                  <a:pt x="737981" y="0"/>
                </a:lnTo>
                <a:lnTo>
                  <a:pt x="737981" y="737982"/>
                </a:lnTo>
                <a:lnTo>
                  <a:pt x="0" y="73798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914503" y="7382174"/>
            <a:ext cx="748490" cy="748490"/>
          </a:xfrm>
          <a:custGeom>
            <a:avLst/>
            <a:gdLst/>
            <a:ahLst/>
            <a:cxnLst/>
            <a:rect r="r" b="b" t="t" l="l"/>
            <a:pathLst>
              <a:path h="748490" w="748490">
                <a:moveTo>
                  <a:pt x="0" y="0"/>
                </a:moveTo>
                <a:lnTo>
                  <a:pt x="748490" y="0"/>
                </a:lnTo>
                <a:lnTo>
                  <a:pt x="748490" y="748489"/>
                </a:lnTo>
                <a:lnTo>
                  <a:pt x="0" y="74848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6854565" y="5810652"/>
            <a:ext cx="1533953" cy="2879433"/>
          </a:xfrm>
          <a:custGeom>
            <a:avLst/>
            <a:gdLst/>
            <a:ahLst/>
            <a:cxnLst/>
            <a:rect r="r" b="b" t="t" l="l"/>
            <a:pathLst>
              <a:path h="2879433" w="1533953">
                <a:moveTo>
                  <a:pt x="0" y="0"/>
                </a:moveTo>
                <a:lnTo>
                  <a:pt x="1533953" y="0"/>
                </a:lnTo>
                <a:lnTo>
                  <a:pt x="1533953" y="2879434"/>
                </a:lnTo>
                <a:lnTo>
                  <a:pt x="0" y="287943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315147" y="5742126"/>
            <a:ext cx="1586538" cy="2947960"/>
          </a:xfrm>
          <a:custGeom>
            <a:avLst/>
            <a:gdLst/>
            <a:ahLst/>
            <a:cxnLst/>
            <a:rect r="r" b="b" t="t" l="l"/>
            <a:pathLst>
              <a:path h="2947960" w="1586538">
                <a:moveTo>
                  <a:pt x="0" y="0"/>
                </a:moveTo>
                <a:lnTo>
                  <a:pt x="1586539" y="0"/>
                </a:lnTo>
                <a:lnTo>
                  <a:pt x="1586539" y="2947960"/>
                </a:lnTo>
                <a:lnTo>
                  <a:pt x="0" y="294796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93085" y="3261419"/>
            <a:ext cx="5707760" cy="6153919"/>
          </a:xfrm>
          <a:custGeom>
            <a:avLst/>
            <a:gdLst/>
            <a:ahLst/>
            <a:cxnLst/>
            <a:rect r="r" b="b" t="t" l="l"/>
            <a:pathLst>
              <a:path h="6153919" w="5707760">
                <a:moveTo>
                  <a:pt x="0" y="0"/>
                </a:moveTo>
                <a:lnTo>
                  <a:pt x="5707760" y="0"/>
                </a:lnTo>
                <a:lnTo>
                  <a:pt x="5707760" y="6153920"/>
                </a:lnTo>
                <a:lnTo>
                  <a:pt x="0" y="61539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02805" y="9258300"/>
            <a:ext cx="7315200" cy="1103930"/>
          </a:xfrm>
          <a:custGeom>
            <a:avLst/>
            <a:gdLst/>
            <a:ahLst/>
            <a:cxnLst/>
            <a:rect r="r" b="b" t="t" l="l"/>
            <a:pathLst>
              <a:path h="1103930" w="731520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02870" y="9258300"/>
            <a:ext cx="7315200" cy="1103930"/>
          </a:xfrm>
          <a:custGeom>
            <a:avLst/>
            <a:gdLst/>
            <a:ahLst/>
            <a:cxnLst/>
            <a:rect r="r" b="b" t="t" l="l"/>
            <a:pathLst>
              <a:path h="1103930" w="731520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162366" y="9258300"/>
            <a:ext cx="7315200" cy="1103930"/>
          </a:xfrm>
          <a:custGeom>
            <a:avLst/>
            <a:gdLst/>
            <a:ahLst/>
            <a:cxnLst/>
            <a:rect r="r" b="b" t="t" l="l"/>
            <a:pathLst>
              <a:path h="1103930" w="731520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51881" y="1104019"/>
            <a:ext cx="4936169" cy="1202630"/>
          </a:xfrm>
          <a:custGeom>
            <a:avLst/>
            <a:gdLst/>
            <a:ahLst/>
            <a:cxnLst/>
            <a:rect r="r" b="b" t="t" l="l"/>
            <a:pathLst>
              <a:path h="1202630" w="4936169">
                <a:moveTo>
                  <a:pt x="0" y="0"/>
                </a:moveTo>
                <a:lnTo>
                  <a:pt x="4936169" y="0"/>
                </a:lnTo>
                <a:lnTo>
                  <a:pt x="4936169" y="1202630"/>
                </a:lnTo>
                <a:lnTo>
                  <a:pt x="0" y="12026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065571" y="1028700"/>
            <a:ext cx="5245314" cy="1277949"/>
          </a:xfrm>
          <a:custGeom>
            <a:avLst/>
            <a:gdLst/>
            <a:ahLst/>
            <a:cxnLst/>
            <a:rect r="r" b="b" t="t" l="l"/>
            <a:pathLst>
              <a:path h="1277949" w="5245314">
                <a:moveTo>
                  <a:pt x="0" y="0"/>
                </a:moveTo>
                <a:lnTo>
                  <a:pt x="5245314" y="0"/>
                </a:lnTo>
                <a:lnTo>
                  <a:pt x="5245314" y="1277949"/>
                </a:lnTo>
                <a:lnTo>
                  <a:pt x="0" y="12779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807534" y="231278"/>
            <a:ext cx="2978226" cy="725604"/>
          </a:xfrm>
          <a:custGeom>
            <a:avLst/>
            <a:gdLst/>
            <a:ahLst/>
            <a:cxnLst/>
            <a:rect r="r" b="b" t="t" l="l"/>
            <a:pathLst>
              <a:path h="725604" w="2978226">
                <a:moveTo>
                  <a:pt x="0" y="0"/>
                </a:moveTo>
                <a:lnTo>
                  <a:pt x="2978226" y="0"/>
                </a:lnTo>
                <a:lnTo>
                  <a:pt x="2978226" y="725604"/>
                </a:lnTo>
                <a:lnTo>
                  <a:pt x="0" y="7256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646860" y="4311167"/>
            <a:ext cx="5497140" cy="920586"/>
            <a:chOff x="0" y="0"/>
            <a:chExt cx="1447806" cy="24245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47806" cy="242459"/>
            </a:xfrm>
            <a:custGeom>
              <a:avLst/>
              <a:gdLst/>
              <a:ahLst/>
              <a:cxnLst/>
              <a:rect r="r" b="b" t="t" l="l"/>
              <a:pathLst>
                <a:path h="242459" w="1447806">
                  <a:moveTo>
                    <a:pt x="0" y="0"/>
                  </a:moveTo>
                  <a:lnTo>
                    <a:pt x="1447806" y="0"/>
                  </a:lnTo>
                  <a:lnTo>
                    <a:pt x="1447806" y="242459"/>
                  </a:lnTo>
                  <a:lnTo>
                    <a:pt x="0" y="242459"/>
                  </a:lnTo>
                  <a:close/>
                </a:path>
              </a:pathLst>
            </a:custGeom>
            <a:solidFill>
              <a:srgbClr val="F0F9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447806" cy="290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4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409022" y="4487499"/>
            <a:ext cx="902767" cy="567922"/>
          </a:xfrm>
          <a:custGeom>
            <a:avLst/>
            <a:gdLst/>
            <a:ahLst/>
            <a:cxnLst/>
            <a:rect r="r" b="b" t="t" l="l"/>
            <a:pathLst>
              <a:path h="567922" w="902767">
                <a:moveTo>
                  <a:pt x="0" y="0"/>
                </a:moveTo>
                <a:lnTo>
                  <a:pt x="902766" y="0"/>
                </a:lnTo>
                <a:lnTo>
                  <a:pt x="902766" y="567922"/>
                </a:lnTo>
                <a:lnTo>
                  <a:pt x="0" y="5679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891092" y="4399990"/>
            <a:ext cx="5106091" cy="557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5"/>
              </a:lnSpc>
            </a:pPr>
            <a:r>
              <a:rPr lang="en-US" b="true" sz="3168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Regresión Lineal: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82147" y="1682873"/>
            <a:ext cx="13205560" cy="2184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86"/>
              </a:lnSpc>
              <a:spcBef>
                <a:spcPct val="0"/>
              </a:spcBef>
            </a:pPr>
            <a:r>
              <a:rPr lang="en-US" sz="6276">
                <a:solidFill>
                  <a:srgbClr val="C30000"/>
                </a:solidFill>
                <a:latin typeface="HK Modular"/>
                <a:ea typeface="HK Modular"/>
                <a:cs typeface="HK Modular"/>
                <a:sym typeface="HK Modular"/>
              </a:rPr>
              <a:t>MODELOS DE ENTRENAMIENTO/TEST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578488" y="4286947"/>
            <a:ext cx="3149438" cy="920586"/>
            <a:chOff x="0" y="0"/>
            <a:chExt cx="829482" cy="24245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29482" cy="242459"/>
            </a:xfrm>
            <a:custGeom>
              <a:avLst/>
              <a:gdLst/>
              <a:ahLst/>
              <a:cxnLst/>
              <a:rect r="r" b="b" t="t" l="l"/>
              <a:pathLst>
                <a:path h="242459" w="829482">
                  <a:moveTo>
                    <a:pt x="0" y="0"/>
                  </a:moveTo>
                  <a:lnTo>
                    <a:pt x="829482" y="0"/>
                  </a:lnTo>
                  <a:lnTo>
                    <a:pt x="829482" y="242459"/>
                  </a:lnTo>
                  <a:lnTo>
                    <a:pt x="0" y="242459"/>
                  </a:lnTo>
                  <a:close/>
                </a:path>
              </a:pathLst>
            </a:custGeom>
            <a:solidFill>
              <a:srgbClr val="F0F9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829482" cy="290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4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827774" y="4360911"/>
            <a:ext cx="2650865" cy="647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5"/>
              </a:lnSpc>
            </a:pPr>
            <a:r>
              <a:rPr lang="en-US" b="true" sz="1868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Línea base para comparación.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3994626" y="4408536"/>
            <a:ext cx="781412" cy="781412"/>
          </a:xfrm>
          <a:custGeom>
            <a:avLst/>
            <a:gdLst/>
            <a:ahLst/>
            <a:cxnLst/>
            <a:rect r="r" b="b" t="t" l="l"/>
            <a:pathLst>
              <a:path h="781412" w="781412">
                <a:moveTo>
                  <a:pt x="0" y="0"/>
                </a:moveTo>
                <a:lnTo>
                  <a:pt x="781412" y="0"/>
                </a:lnTo>
                <a:lnTo>
                  <a:pt x="781412" y="781412"/>
                </a:lnTo>
                <a:lnTo>
                  <a:pt x="0" y="7814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987973" y="6481141"/>
            <a:ext cx="905865" cy="849866"/>
          </a:xfrm>
          <a:custGeom>
            <a:avLst/>
            <a:gdLst/>
            <a:ahLst/>
            <a:cxnLst/>
            <a:rect r="r" b="b" t="t" l="l"/>
            <a:pathLst>
              <a:path h="849866" w="905865">
                <a:moveTo>
                  <a:pt x="0" y="0"/>
                </a:moveTo>
                <a:lnTo>
                  <a:pt x="905865" y="0"/>
                </a:lnTo>
                <a:lnTo>
                  <a:pt x="905865" y="849866"/>
                </a:lnTo>
                <a:lnTo>
                  <a:pt x="0" y="8498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3646860" y="5417793"/>
            <a:ext cx="5497140" cy="920586"/>
            <a:chOff x="0" y="0"/>
            <a:chExt cx="1447806" cy="24245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447806" cy="242459"/>
            </a:xfrm>
            <a:custGeom>
              <a:avLst/>
              <a:gdLst/>
              <a:ahLst/>
              <a:cxnLst/>
              <a:rect r="r" b="b" t="t" l="l"/>
              <a:pathLst>
                <a:path h="242459" w="1447806">
                  <a:moveTo>
                    <a:pt x="0" y="0"/>
                  </a:moveTo>
                  <a:lnTo>
                    <a:pt x="1447806" y="0"/>
                  </a:lnTo>
                  <a:lnTo>
                    <a:pt x="1447806" y="242459"/>
                  </a:lnTo>
                  <a:lnTo>
                    <a:pt x="0" y="242459"/>
                  </a:lnTo>
                  <a:close/>
                </a:path>
              </a:pathLst>
            </a:custGeom>
            <a:solidFill>
              <a:srgbClr val="F0F9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1447806" cy="290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4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9409022" y="5594125"/>
            <a:ext cx="902767" cy="567922"/>
          </a:xfrm>
          <a:custGeom>
            <a:avLst/>
            <a:gdLst/>
            <a:ahLst/>
            <a:cxnLst/>
            <a:rect r="r" b="b" t="t" l="l"/>
            <a:pathLst>
              <a:path h="567922" w="902767">
                <a:moveTo>
                  <a:pt x="0" y="0"/>
                </a:moveTo>
                <a:lnTo>
                  <a:pt x="902766" y="0"/>
                </a:lnTo>
                <a:lnTo>
                  <a:pt x="902766" y="567922"/>
                </a:lnTo>
                <a:lnTo>
                  <a:pt x="0" y="5679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3891092" y="5506616"/>
            <a:ext cx="5106091" cy="557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5"/>
              </a:lnSpc>
            </a:pPr>
            <a:r>
              <a:rPr lang="en-US" b="true" sz="3168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Random Forest: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0578488" y="5393573"/>
            <a:ext cx="3149438" cy="920586"/>
            <a:chOff x="0" y="0"/>
            <a:chExt cx="829482" cy="24245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29482" cy="242459"/>
            </a:xfrm>
            <a:custGeom>
              <a:avLst/>
              <a:gdLst/>
              <a:ahLst/>
              <a:cxnLst/>
              <a:rect r="r" b="b" t="t" l="l"/>
              <a:pathLst>
                <a:path h="242459" w="829482">
                  <a:moveTo>
                    <a:pt x="0" y="0"/>
                  </a:moveTo>
                  <a:lnTo>
                    <a:pt x="829482" y="0"/>
                  </a:lnTo>
                  <a:lnTo>
                    <a:pt x="829482" y="242459"/>
                  </a:lnTo>
                  <a:lnTo>
                    <a:pt x="0" y="242459"/>
                  </a:lnTo>
                  <a:close/>
                </a:path>
              </a:pathLst>
            </a:custGeom>
            <a:solidFill>
              <a:srgbClr val="F0F9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829482" cy="290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4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0867140" y="5342467"/>
            <a:ext cx="2650865" cy="1039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6"/>
              </a:lnSpc>
            </a:pPr>
            <a:r>
              <a:rPr lang="en-US" b="true" sz="1468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Modelo no lineal para capturar interacciones complejas. Sin capacidad de generalización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13987973" y="5522637"/>
            <a:ext cx="727817" cy="727817"/>
          </a:xfrm>
          <a:custGeom>
            <a:avLst/>
            <a:gdLst/>
            <a:ahLst/>
            <a:cxnLst/>
            <a:rect r="r" b="b" t="t" l="l"/>
            <a:pathLst>
              <a:path h="727817" w="727817">
                <a:moveTo>
                  <a:pt x="0" y="0"/>
                </a:moveTo>
                <a:lnTo>
                  <a:pt x="727817" y="0"/>
                </a:lnTo>
                <a:lnTo>
                  <a:pt x="727817" y="727817"/>
                </a:lnTo>
                <a:lnTo>
                  <a:pt x="0" y="7278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4848014" y="5505718"/>
            <a:ext cx="727817" cy="727817"/>
          </a:xfrm>
          <a:custGeom>
            <a:avLst/>
            <a:gdLst/>
            <a:ahLst/>
            <a:cxnLst/>
            <a:rect r="r" b="b" t="t" l="l"/>
            <a:pathLst>
              <a:path h="727817" w="727817">
                <a:moveTo>
                  <a:pt x="0" y="0"/>
                </a:moveTo>
                <a:lnTo>
                  <a:pt x="727817" y="0"/>
                </a:lnTo>
                <a:lnTo>
                  <a:pt x="727817" y="727817"/>
                </a:lnTo>
                <a:lnTo>
                  <a:pt x="0" y="7278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5708055" y="5505718"/>
            <a:ext cx="727817" cy="727817"/>
          </a:xfrm>
          <a:custGeom>
            <a:avLst/>
            <a:gdLst/>
            <a:ahLst/>
            <a:cxnLst/>
            <a:rect r="r" b="b" t="t" l="l"/>
            <a:pathLst>
              <a:path h="727817" w="727817">
                <a:moveTo>
                  <a:pt x="0" y="0"/>
                </a:moveTo>
                <a:lnTo>
                  <a:pt x="727818" y="0"/>
                </a:lnTo>
                <a:lnTo>
                  <a:pt x="727818" y="727817"/>
                </a:lnTo>
                <a:lnTo>
                  <a:pt x="0" y="7278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3646860" y="6524524"/>
            <a:ext cx="5497140" cy="920586"/>
            <a:chOff x="0" y="0"/>
            <a:chExt cx="1447806" cy="24245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447806" cy="242459"/>
            </a:xfrm>
            <a:custGeom>
              <a:avLst/>
              <a:gdLst/>
              <a:ahLst/>
              <a:cxnLst/>
              <a:rect r="r" b="b" t="t" l="l"/>
              <a:pathLst>
                <a:path h="242459" w="1447806">
                  <a:moveTo>
                    <a:pt x="0" y="0"/>
                  </a:moveTo>
                  <a:lnTo>
                    <a:pt x="1447806" y="0"/>
                  </a:lnTo>
                  <a:lnTo>
                    <a:pt x="1447806" y="242459"/>
                  </a:lnTo>
                  <a:lnTo>
                    <a:pt x="0" y="242459"/>
                  </a:lnTo>
                  <a:close/>
                </a:path>
              </a:pathLst>
            </a:custGeom>
            <a:solidFill>
              <a:srgbClr val="F0F9FF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47625"/>
              <a:ext cx="1447806" cy="290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4"/>
                </a:lnSpc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9409022" y="6700856"/>
            <a:ext cx="902767" cy="567922"/>
          </a:xfrm>
          <a:custGeom>
            <a:avLst/>
            <a:gdLst/>
            <a:ahLst/>
            <a:cxnLst/>
            <a:rect r="r" b="b" t="t" l="l"/>
            <a:pathLst>
              <a:path h="567922" w="902767">
                <a:moveTo>
                  <a:pt x="0" y="0"/>
                </a:moveTo>
                <a:lnTo>
                  <a:pt x="902766" y="0"/>
                </a:lnTo>
                <a:lnTo>
                  <a:pt x="902766" y="567922"/>
                </a:lnTo>
                <a:lnTo>
                  <a:pt x="0" y="5679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3891092" y="6613347"/>
            <a:ext cx="5106091" cy="557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5"/>
              </a:lnSpc>
            </a:pPr>
            <a:r>
              <a:rPr lang="en-US" b="true" sz="3168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Gradient Boosting: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10578488" y="6500304"/>
            <a:ext cx="3149438" cy="920586"/>
            <a:chOff x="0" y="0"/>
            <a:chExt cx="829482" cy="242459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29482" cy="242459"/>
            </a:xfrm>
            <a:custGeom>
              <a:avLst/>
              <a:gdLst/>
              <a:ahLst/>
              <a:cxnLst/>
              <a:rect r="r" b="b" t="t" l="l"/>
              <a:pathLst>
                <a:path h="242459" w="829482">
                  <a:moveTo>
                    <a:pt x="0" y="0"/>
                  </a:moveTo>
                  <a:lnTo>
                    <a:pt x="829482" y="0"/>
                  </a:lnTo>
                  <a:lnTo>
                    <a:pt x="829482" y="242459"/>
                  </a:lnTo>
                  <a:lnTo>
                    <a:pt x="0" y="242459"/>
                  </a:lnTo>
                  <a:close/>
                </a:path>
              </a:pathLst>
            </a:custGeom>
            <a:solidFill>
              <a:srgbClr val="F0F9FF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47625"/>
              <a:ext cx="829482" cy="290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4"/>
                </a:lnSpc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0721363" y="6457034"/>
            <a:ext cx="2650865" cy="881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5"/>
              </a:lnSpc>
            </a:pPr>
            <a:r>
              <a:rPr lang="en-US" b="true" sz="1668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Modelo idoneo optimiza mediante búsqueda de hiperparámetros.</a:t>
            </a:r>
          </a:p>
        </p:txBody>
      </p:sp>
      <p:sp>
        <p:nvSpPr>
          <p:cNvPr name="Freeform 42" id="42"/>
          <p:cNvSpPr/>
          <p:nvPr/>
        </p:nvSpPr>
        <p:spPr>
          <a:xfrm flipH="false" flipV="false" rot="0">
            <a:off x="13987973" y="7540360"/>
            <a:ext cx="905865" cy="849866"/>
          </a:xfrm>
          <a:custGeom>
            <a:avLst/>
            <a:gdLst/>
            <a:ahLst/>
            <a:cxnLst/>
            <a:rect r="r" b="b" t="t" l="l"/>
            <a:pathLst>
              <a:path h="849866" w="905865">
                <a:moveTo>
                  <a:pt x="0" y="0"/>
                </a:moveTo>
                <a:lnTo>
                  <a:pt x="905865" y="0"/>
                </a:lnTo>
                <a:lnTo>
                  <a:pt x="905865" y="849866"/>
                </a:lnTo>
                <a:lnTo>
                  <a:pt x="0" y="8498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3" id="43"/>
          <p:cNvGrpSpPr/>
          <p:nvPr/>
        </p:nvGrpSpPr>
        <p:grpSpPr>
          <a:xfrm rot="0">
            <a:off x="3646860" y="7583743"/>
            <a:ext cx="5497140" cy="920586"/>
            <a:chOff x="0" y="0"/>
            <a:chExt cx="1447806" cy="242459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447806" cy="242459"/>
            </a:xfrm>
            <a:custGeom>
              <a:avLst/>
              <a:gdLst/>
              <a:ahLst/>
              <a:cxnLst/>
              <a:rect r="r" b="b" t="t" l="l"/>
              <a:pathLst>
                <a:path h="242459" w="1447806">
                  <a:moveTo>
                    <a:pt x="0" y="0"/>
                  </a:moveTo>
                  <a:lnTo>
                    <a:pt x="1447806" y="0"/>
                  </a:lnTo>
                  <a:lnTo>
                    <a:pt x="1447806" y="242459"/>
                  </a:lnTo>
                  <a:lnTo>
                    <a:pt x="0" y="242459"/>
                  </a:lnTo>
                  <a:close/>
                </a:path>
              </a:pathLst>
            </a:custGeom>
            <a:solidFill>
              <a:srgbClr val="F0F9FF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47625"/>
              <a:ext cx="1447806" cy="290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4"/>
                </a:lnSpc>
              </a:pPr>
            </a:p>
          </p:txBody>
        </p:sp>
      </p:grpSp>
      <p:sp>
        <p:nvSpPr>
          <p:cNvPr name="Freeform 46" id="46"/>
          <p:cNvSpPr/>
          <p:nvPr/>
        </p:nvSpPr>
        <p:spPr>
          <a:xfrm flipH="false" flipV="false" rot="0">
            <a:off x="9409022" y="7760075"/>
            <a:ext cx="902767" cy="567922"/>
          </a:xfrm>
          <a:custGeom>
            <a:avLst/>
            <a:gdLst/>
            <a:ahLst/>
            <a:cxnLst/>
            <a:rect r="r" b="b" t="t" l="l"/>
            <a:pathLst>
              <a:path h="567922" w="902767">
                <a:moveTo>
                  <a:pt x="0" y="0"/>
                </a:moveTo>
                <a:lnTo>
                  <a:pt x="902766" y="0"/>
                </a:lnTo>
                <a:lnTo>
                  <a:pt x="902766" y="567922"/>
                </a:lnTo>
                <a:lnTo>
                  <a:pt x="0" y="5679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7" id="47"/>
          <p:cNvSpPr txBox="true"/>
          <p:nvPr/>
        </p:nvSpPr>
        <p:spPr>
          <a:xfrm rot="0">
            <a:off x="3891092" y="7672566"/>
            <a:ext cx="5106091" cy="557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5"/>
              </a:lnSpc>
            </a:pPr>
            <a:r>
              <a:rPr lang="en-US" b="true" sz="3168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PCA/Kmeans:</a:t>
            </a:r>
          </a:p>
        </p:txBody>
      </p:sp>
      <p:grpSp>
        <p:nvGrpSpPr>
          <p:cNvPr name="Group 48" id="48"/>
          <p:cNvGrpSpPr/>
          <p:nvPr/>
        </p:nvGrpSpPr>
        <p:grpSpPr>
          <a:xfrm rot="0">
            <a:off x="10578488" y="7559523"/>
            <a:ext cx="3149438" cy="920586"/>
            <a:chOff x="0" y="0"/>
            <a:chExt cx="829482" cy="242459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29482" cy="242459"/>
            </a:xfrm>
            <a:custGeom>
              <a:avLst/>
              <a:gdLst/>
              <a:ahLst/>
              <a:cxnLst/>
              <a:rect r="r" b="b" t="t" l="l"/>
              <a:pathLst>
                <a:path h="242459" w="829482">
                  <a:moveTo>
                    <a:pt x="0" y="0"/>
                  </a:moveTo>
                  <a:lnTo>
                    <a:pt x="829482" y="0"/>
                  </a:lnTo>
                  <a:lnTo>
                    <a:pt x="829482" y="242459"/>
                  </a:lnTo>
                  <a:lnTo>
                    <a:pt x="0" y="242459"/>
                  </a:lnTo>
                  <a:close/>
                </a:path>
              </a:pathLst>
            </a:custGeom>
            <a:solidFill>
              <a:srgbClr val="F0F9FF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47625"/>
              <a:ext cx="829482" cy="290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4"/>
                </a:lnSpc>
              </a:pPr>
            </a:p>
          </p:txBody>
        </p:sp>
      </p:grpSp>
      <p:sp>
        <p:nvSpPr>
          <p:cNvPr name="TextBox 51" id="51"/>
          <p:cNvSpPr txBox="true"/>
          <p:nvPr/>
        </p:nvSpPr>
        <p:spPr>
          <a:xfrm rot="0">
            <a:off x="10721363" y="7559994"/>
            <a:ext cx="2650865" cy="881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5"/>
              </a:lnSpc>
            </a:pPr>
            <a:r>
              <a:rPr lang="en-US" b="true" sz="1668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Modelos para hacer un estimacion inical, simple y efectivos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B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665" y="215596"/>
            <a:ext cx="16298471" cy="9662246"/>
          </a:xfrm>
          <a:custGeom>
            <a:avLst/>
            <a:gdLst/>
            <a:ahLst/>
            <a:cxnLst/>
            <a:rect r="r" b="b" t="t" l="l"/>
            <a:pathLst>
              <a:path h="9662246" w="16298471">
                <a:moveTo>
                  <a:pt x="0" y="0"/>
                </a:moveTo>
                <a:lnTo>
                  <a:pt x="16298471" y="0"/>
                </a:lnTo>
                <a:lnTo>
                  <a:pt x="16298471" y="9662246"/>
                </a:lnTo>
                <a:lnTo>
                  <a:pt x="0" y="96622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3" r="0" b="-6299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B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0680" y="135092"/>
            <a:ext cx="9974250" cy="10151908"/>
          </a:xfrm>
          <a:custGeom>
            <a:avLst/>
            <a:gdLst/>
            <a:ahLst/>
            <a:cxnLst/>
            <a:rect r="r" b="b" t="t" l="l"/>
            <a:pathLst>
              <a:path h="10151908" w="9974250">
                <a:moveTo>
                  <a:pt x="0" y="0"/>
                </a:moveTo>
                <a:lnTo>
                  <a:pt x="9974249" y="0"/>
                </a:lnTo>
                <a:lnTo>
                  <a:pt x="9974249" y="10151908"/>
                </a:lnTo>
                <a:lnTo>
                  <a:pt x="0" y="101519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20777" y="2057400"/>
            <a:ext cx="4464558" cy="8229600"/>
          </a:xfrm>
          <a:custGeom>
            <a:avLst/>
            <a:gdLst/>
            <a:ahLst/>
            <a:cxnLst/>
            <a:rect r="r" b="b" t="t" l="l"/>
            <a:pathLst>
              <a:path h="8229600" w="4464558">
                <a:moveTo>
                  <a:pt x="0" y="0"/>
                </a:moveTo>
                <a:lnTo>
                  <a:pt x="4464558" y="0"/>
                </a:lnTo>
                <a:lnTo>
                  <a:pt x="44645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810488" y="991287"/>
            <a:ext cx="4354801" cy="3214635"/>
          </a:xfrm>
          <a:custGeom>
            <a:avLst/>
            <a:gdLst/>
            <a:ahLst/>
            <a:cxnLst/>
            <a:rect r="r" b="b" t="t" l="l"/>
            <a:pathLst>
              <a:path h="3214635" w="4354801">
                <a:moveTo>
                  <a:pt x="0" y="0"/>
                </a:moveTo>
                <a:lnTo>
                  <a:pt x="4354801" y="0"/>
                </a:lnTo>
                <a:lnTo>
                  <a:pt x="4354801" y="3214635"/>
                </a:lnTo>
                <a:lnTo>
                  <a:pt x="0" y="32146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810488" y="2126084"/>
            <a:ext cx="4354801" cy="472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0"/>
              </a:lnSpc>
              <a:spcBef>
                <a:spcPct val="0"/>
              </a:spcBef>
            </a:pPr>
            <a:r>
              <a:rPr lang="en-US" b="true" sz="2771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Ordenaito eso eh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B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90821" y="9451705"/>
            <a:ext cx="12229780" cy="2090181"/>
          </a:xfrm>
          <a:custGeom>
            <a:avLst/>
            <a:gdLst/>
            <a:ahLst/>
            <a:cxnLst/>
            <a:rect r="r" b="b" t="t" l="l"/>
            <a:pathLst>
              <a:path h="2090181" w="12229780">
                <a:moveTo>
                  <a:pt x="0" y="0"/>
                </a:moveTo>
                <a:lnTo>
                  <a:pt x="12229781" y="0"/>
                </a:lnTo>
                <a:lnTo>
                  <a:pt x="12229781" y="2090181"/>
                </a:lnTo>
                <a:lnTo>
                  <a:pt x="0" y="20901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56900" y="9451705"/>
            <a:ext cx="12229780" cy="2090181"/>
          </a:xfrm>
          <a:custGeom>
            <a:avLst/>
            <a:gdLst/>
            <a:ahLst/>
            <a:cxnLst/>
            <a:rect r="r" b="b" t="t" l="l"/>
            <a:pathLst>
              <a:path h="2090181" w="12229780">
                <a:moveTo>
                  <a:pt x="0" y="0"/>
                </a:moveTo>
                <a:lnTo>
                  <a:pt x="12229781" y="0"/>
                </a:lnTo>
                <a:lnTo>
                  <a:pt x="12229781" y="2090181"/>
                </a:lnTo>
                <a:lnTo>
                  <a:pt x="0" y="20901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038181" y="8173459"/>
            <a:ext cx="511299" cy="1278247"/>
          </a:xfrm>
          <a:custGeom>
            <a:avLst/>
            <a:gdLst/>
            <a:ahLst/>
            <a:cxnLst/>
            <a:rect r="r" b="b" t="t" l="l"/>
            <a:pathLst>
              <a:path h="1278247" w="511299">
                <a:moveTo>
                  <a:pt x="0" y="0"/>
                </a:moveTo>
                <a:lnTo>
                  <a:pt x="511299" y="0"/>
                </a:lnTo>
                <a:lnTo>
                  <a:pt x="511299" y="1278246"/>
                </a:lnTo>
                <a:lnTo>
                  <a:pt x="0" y="12782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854622" y="8076813"/>
            <a:ext cx="2804555" cy="1300294"/>
          </a:xfrm>
          <a:custGeom>
            <a:avLst/>
            <a:gdLst/>
            <a:ahLst/>
            <a:cxnLst/>
            <a:rect r="r" b="b" t="t" l="l"/>
            <a:pathLst>
              <a:path h="1300294" w="2804555">
                <a:moveTo>
                  <a:pt x="0" y="0"/>
                </a:moveTo>
                <a:lnTo>
                  <a:pt x="2804556" y="0"/>
                </a:lnTo>
                <a:lnTo>
                  <a:pt x="2804556" y="1300294"/>
                </a:lnTo>
                <a:lnTo>
                  <a:pt x="0" y="1300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11590" y="6234227"/>
            <a:ext cx="1649689" cy="3217479"/>
          </a:xfrm>
          <a:custGeom>
            <a:avLst/>
            <a:gdLst/>
            <a:ahLst/>
            <a:cxnLst/>
            <a:rect r="r" b="b" t="t" l="l"/>
            <a:pathLst>
              <a:path h="3217479" w="1649689">
                <a:moveTo>
                  <a:pt x="0" y="0"/>
                </a:moveTo>
                <a:lnTo>
                  <a:pt x="1649689" y="0"/>
                </a:lnTo>
                <a:lnTo>
                  <a:pt x="1649689" y="3217478"/>
                </a:lnTo>
                <a:lnTo>
                  <a:pt x="0" y="32174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18590" y="6922164"/>
            <a:ext cx="1480320" cy="1154650"/>
          </a:xfrm>
          <a:custGeom>
            <a:avLst/>
            <a:gdLst/>
            <a:ahLst/>
            <a:cxnLst/>
            <a:rect r="r" b="b" t="t" l="l"/>
            <a:pathLst>
              <a:path h="1154650" w="1480320">
                <a:moveTo>
                  <a:pt x="0" y="0"/>
                </a:moveTo>
                <a:lnTo>
                  <a:pt x="1480320" y="0"/>
                </a:lnTo>
                <a:lnTo>
                  <a:pt x="1480320" y="1154649"/>
                </a:lnTo>
                <a:lnTo>
                  <a:pt x="0" y="11546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82556" y="1591754"/>
            <a:ext cx="5657100" cy="5958009"/>
          </a:xfrm>
          <a:custGeom>
            <a:avLst/>
            <a:gdLst/>
            <a:ahLst/>
            <a:cxnLst/>
            <a:rect r="r" b="b" t="t" l="l"/>
            <a:pathLst>
              <a:path h="5958009" w="5657100">
                <a:moveTo>
                  <a:pt x="0" y="0"/>
                </a:moveTo>
                <a:lnTo>
                  <a:pt x="5657100" y="0"/>
                </a:lnTo>
                <a:lnTo>
                  <a:pt x="5657100" y="5958009"/>
                </a:lnTo>
                <a:lnTo>
                  <a:pt x="0" y="595800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456765" y="322771"/>
            <a:ext cx="13812802" cy="1268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381"/>
              </a:lnSpc>
              <a:spcBef>
                <a:spcPct val="0"/>
              </a:spcBef>
            </a:pPr>
            <a:r>
              <a:rPr lang="en-US" sz="7415">
                <a:solidFill>
                  <a:srgbClr val="00FB4A"/>
                </a:solidFill>
                <a:latin typeface="HK Modular"/>
                <a:ea typeface="HK Modular"/>
                <a:cs typeface="HK Modular"/>
                <a:sym typeface="HK Modular"/>
              </a:rPr>
              <a:t>RESULTADOS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81964" y="3293249"/>
            <a:ext cx="10630665" cy="2268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5"/>
              </a:lnSpc>
            </a:pPr>
            <a:r>
              <a:rPr lang="en-US" sz="1832" b="true">
                <a:solidFill>
                  <a:srgbClr val="00FB4A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                           RMSE        R2            MAE</a:t>
            </a:r>
          </a:p>
          <a:p>
            <a:pPr algn="ctr">
              <a:lnSpc>
                <a:spcPts val="2565"/>
              </a:lnSpc>
            </a:pPr>
            <a:r>
              <a:rPr lang="en-US" sz="1832" b="true">
                <a:solidFill>
                  <a:srgbClr val="00FB4A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Linear Regression            210800.174361  0.706061  127617.505102</a:t>
            </a:r>
          </a:p>
          <a:p>
            <a:pPr algn="ctr">
              <a:lnSpc>
                <a:spcPts val="2565"/>
              </a:lnSpc>
            </a:pPr>
            <a:r>
              <a:rPr lang="en-US" sz="1832" b="true">
                <a:solidFill>
                  <a:srgbClr val="00FB4A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Linear Regression escaladas  210800.174361  0.706061  127617.505102</a:t>
            </a:r>
          </a:p>
          <a:p>
            <a:pPr algn="ctr">
              <a:lnSpc>
                <a:spcPts val="2565"/>
              </a:lnSpc>
            </a:pPr>
            <a:r>
              <a:rPr lang="en-US" sz="1832" b="true">
                <a:solidFill>
                  <a:srgbClr val="00FB4A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Random Forest                134946.457584  0.879541   75844.291099</a:t>
            </a:r>
          </a:p>
          <a:p>
            <a:pPr algn="ctr">
              <a:lnSpc>
                <a:spcPts val="2565"/>
              </a:lnSpc>
            </a:pPr>
            <a:r>
              <a:rPr lang="en-US" sz="1832" b="true">
                <a:solidFill>
                  <a:srgbClr val="00FB4A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Random Forest escaladas      134830.039145  0.879749   75793.127229</a:t>
            </a:r>
          </a:p>
          <a:p>
            <a:pPr algn="ctr">
              <a:lnSpc>
                <a:spcPts val="2565"/>
              </a:lnSpc>
            </a:pPr>
            <a:r>
              <a:rPr lang="en-US" sz="1832" b="true">
                <a:solidFill>
                  <a:srgbClr val="00FB4A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Gradient Boosting            143310.702115  0.864146   84672.712661</a:t>
            </a:r>
          </a:p>
          <a:p>
            <a:pPr algn="ctr">
              <a:lnSpc>
                <a:spcPts val="2565"/>
              </a:lnSpc>
              <a:spcBef>
                <a:spcPct val="0"/>
              </a:spcBef>
            </a:pPr>
            <a:r>
              <a:rPr lang="en-US" b="true" sz="1832">
                <a:solidFill>
                  <a:srgbClr val="00FB4A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        Gradient Boosting escaladas  143310.702115  0.864146   84672.712661                                                                                        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34047" y="5723205"/>
            <a:ext cx="11372669" cy="638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4"/>
              </a:lnSpc>
            </a:pPr>
            <a:r>
              <a:rPr lang="en-US" sz="1846" b="true">
                <a:solidFill>
                  <a:srgbClr val="00FB4A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 193347.73   </a:t>
            </a:r>
            <a:r>
              <a:rPr lang="en-US" sz="1846" b="true">
                <a:solidFill>
                  <a:srgbClr val="00FB4A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 0.75    95201.55</a:t>
            </a:r>
          </a:p>
          <a:p>
            <a:pPr algn="ctr">
              <a:lnSpc>
                <a:spcPts val="2584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861279" y="5713680"/>
            <a:ext cx="1424880" cy="324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5"/>
              </a:lnSpc>
              <a:spcBef>
                <a:spcPct val="0"/>
              </a:spcBef>
            </a:pPr>
            <a:r>
              <a:rPr lang="en-US" b="true" sz="1868">
                <a:solidFill>
                  <a:srgbClr val="00FB4A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Modelo PCA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E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436936" y="3232813"/>
            <a:ext cx="13396040" cy="3263762"/>
          </a:xfrm>
          <a:custGeom>
            <a:avLst/>
            <a:gdLst/>
            <a:ahLst/>
            <a:cxnLst/>
            <a:rect r="r" b="b" t="t" l="l"/>
            <a:pathLst>
              <a:path h="3263762" w="13396040">
                <a:moveTo>
                  <a:pt x="0" y="0"/>
                </a:moveTo>
                <a:lnTo>
                  <a:pt x="13396040" y="0"/>
                </a:lnTo>
                <a:lnTo>
                  <a:pt x="13396040" y="3263762"/>
                </a:lnTo>
                <a:lnTo>
                  <a:pt x="0" y="32637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26994" y="1028700"/>
            <a:ext cx="4773054" cy="1162890"/>
          </a:xfrm>
          <a:custGeom>
            <a:avLst/>
            <a:gdLst/>
            <a:ahLst/>
            <a:cxnLst/>
            <a:rect r="r" b="b" t="t" l="l"/>
            <a:pathLst>
              <a:path h="1162890" w="4773054">
                <a:moveTo>
                  <a:pt x="0" y="0"/>
                </a:moveTo>
                <a:lnTo>
                  <a:pt x="4773055" y="0"/>
                </a:lnTo>
                <a:lnTo>
                  <a:pt x="4773055" y="1162890"/>
                </a:lnTo>
                <a:lnTo>
                  <a:pt x="0" y="116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57117" y="-155620"/>
            <a:ext cx="4166503" cy="1015112"/>
          </a:xfrm>
          <a:custGeom>
            <a:avLst/>
            <a:gdLst/>
            <a:ahLst/>
            <a:cxnLst/>
            <a:rect r="r" b="b" t="t" l="l"/>
            <a:pathLst>
              <a:path h="1015112" w="4166503">
                <a:moveTo>
                  <a:pt x="0" y="0"/>
                </a:moveTo>
                <a:lnTo>
                  <a:pt x="4166504" y="0"/>
                </a:lnTo>
                <a:lnTo>
                  <a:pt x="4166504" y="1015112"/>
                </a:lnTo>
                <a:lnTo>
                  <a:pt x="0" y="101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42866" y="5601590"/>
            <a:ext cx="12232868" cy="5538153"/>
          </a:xfrm>
          <a:custGeom>
            <a:avLst/>
            <a:gdLst/>
            <a:ahLst/>
            <a:cxnLst/>
            <a:rect r="r" b="b" t="t" l="l"/>
            <a:pathLst>
              <a:path h="5538153" w="12232868">
                <a:moveTo>
                  <a:pt x="0" y="0"/>
                </a:moveTo>
                <a:lnTo>
                  <a:pt x="12232868" y="0"/>
                </a:lnTo>
                <a:lnTo>
                  <a:pt x="12232868" y="5538153"/>
                </a:lnTo>
                <a:lnTo>
                  <a:pt x="0" y="55381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5149" y="2101798"/>
            <a:ext cx="8836078" cy="5809722"/>
          </a:xfrm>
          <a:custGeom>
            <a:avLst/>
            <a:gdLst/>
            <a:ahLst/>
            <a:cxnLst/>
            <a:rect r="r" b="b" t="t" l="l"/>
            <a:pathLst>
              <a:path h="5809722" w="8836078">
                <a:moveTo>
                  <a:pt x="0" y="0"/>
                </a:moveTo>
                <a:lnTo>
                  <a:pt x="8836078" y="0"/>
                </a:lnTo>
                <a:lnTo>
                  <a:pt x="8836078" y="5809722"/>
                </a:lnTo>
                <a:lnTo>
                  <a:pt x="0" y="58097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2095860" y="5872810"/>
            <a:ext cx="2163468" cy="6355189"/>
          </a:xfrm>
          <a:custGeom>
            <a:avLst/>
            <a:gdLst/>
            <a:ahLst/>
            <a:cxnLst/>
            <a:rect r="r" b="b" t="t" l="l"/>
            <a:pathLst>
              <a:path h="6355189" w="2163468">
                <a:moveTo>
                  <a:pt x="0" y="0"/>
                </a:moveTo>
                <a:lnTo>
                  <a:pt x="2163469" y="0"/>
                </a:lnTo>
                <a:lnTo>
                  <a:pt x="2163469" y="6355188"/>
                </a:lnTo>
                <a:lnTo>
                  <a:pt x="0" y="63551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010752" y="2224117"/>
            <a:ext cx="7475544" cy="5838767"/>
          </a:xfrm>
          <a:custGeom>
            <a:avLst/>
            <a:gdLst/>
            <a:ahLst/>
            <a:cxnLst/>
            <a:rect r="r" b="b" t="t" l="l"/>
            <a:pathLst>
              <a:path h="5838767" w="7475544">
                <a:moveTo>
                  <a:pt x="0" y="0"/>
                </a:moveTo>
                <a:lnTo>
                  <a:pt x="7475544" y="0"/>
                </a:lnTo>
                <a:lnTo>
                  <a:pt x="7475544" y="5838766"/>
                </a:lnTo>
                <a:lnTo>
                  <a:pt x="0" y="58387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2884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26135" y="-142873"/>
            <a:ext cx="13796520" cy="179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652"/>
              </a:lnSpc>
              <a:spcBef>
                <a:spcPct val="0"/>
              </a:spcBef>
            </a:pPr>
            <a:r>
              <a:rPr lang="en-US" sz="10465">
                <a:solidFill>
                  <a:srgbClr val="C30000"/>
                </a:solidFill>
                <a:latin typeface="HK Modular"/>
                <a:ea typeface="HK Modular"/>
                <a:cs typeface="HK Modular"/>
                <a:sym typeface="HK Modular"/>
              </a:rPr>
              <a:t>RESULTADOS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24183" y="1544104"/>
            <a:ext cx="3074938" cy="557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5"/>
              </a:lnSpc>
              <a:spcBef>
                <a:spcPct val="0"/>
              </a:spcBef>
            </a:pPr>
            <a:r>
              <a:rPr lang="en-US" b="true" sz="3168">
                <a:solidFill>
                  <a:srgbClr val="C3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NO SUPERVISADO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509504" y="1486954"/>
            <a:ext cx="2416076" cy="557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5"/>
              </a:lnSpc>
              <a:spcBef>
                <a:spcPct val="0"/>
              </a:spcBef>
            </a:pPr>
            <a:r>
              <a:rPr lang="en-US" b="true" sz="3168">
                <a:solidFill>
                  <a:srgbClr val="C3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SUPERVISADO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8C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33648" y="1162735"/>
            <a:ext cx="8881442" cy="5664060"/>
          </a:xfrm>
          <a:custGeom>
            <a:avLst/>
            <a:gdLst/>
            <a:ahLst/>
            <a:cxnLst/>
            <a:rect r="r" b="b" t="t" l="l"/>
            <a:pathLst>
              <a:path h="5664060" w="8881442">
                <a:moveTo>
                  <a:pt x="0" y="0"/>
                </a:moveTo>
                <a:lnTo>
                  <a:pt x="8881442" y="0"/>
                </a:lnTo>
                <a:lnTo>
                  <a:pt x="8881442" y="5664060"/>
                </a:lnTo>
                <a:lnTo>
                  <a:pt x="0" y="56640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42929" y="1162735"/>
            <a:ext cx="9290314" cy="5736769"/>
          </a:xfrm>
          <a:custGeom>
            <a:avLst/>
            <a:gdLst/>
            <a:ahLst/>
            <a:cxnLst/>
            <a:rect r="r" b="b" t="t" l="l"/>
            <a:pathLst>
              <a:path h="5736769" w="9290314">
                <a:moveTo>
                  <a:pt x="0" y="0"/>
                </a:moveTo>
                <a:lnTo>
                  <a:pt x="9290314" y="0"/>
                </a:lnTo>
                <a:lnTo>
                  <a:pt x="9290314" y="5736769"/>
                </a:lnTo>
                <a:lnTo>
                  <a:pt x="0" y="57367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83130" y="-142875"/>
            <a:ext cx="14054417" cy="1219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40"/>
              </a:lnSpc>
            </a:pPr>
            <a:r>
              <a:rPr lang="en-US" sz="71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RESULTADOS NO SUPERVISADO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4530" y="6960207"/>
            <a:ext cx="8635808" cy="3221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PC1 (Componente Principal 1): Explica alrededor del 35% de la varianza total del dataset.</a:t>
            </a:r>
          </a:p>
          <a:p>
            <a:pPr algn="l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PC2 (Componente Principal 2): Explica alrededor del 20%.</a:t>
            </a:r>
          </a:p>
          <a:p>
            <a:pPr algn="l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PC3 (Componente Principal 3): Explica cerca del 15%.</a:t>
            </a:r>
          </a:p>
          <a:p>
            <a:pPr algn="l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Suma de la varianza explicada:</a:t>
            </a:r>
          </a:p>
          <a:p>
            <a:pPr algn="l">
              <a:lnSpc>
                <a:spcPts val="1960"/>
              </a:lnSpc>
            </a:pPr>
          </a:p>
          <a:p>
            <a:pPr algn="l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Los tres primeros componentes principales explican alrededor del 70% de la varianza total. Esto indica que el PCA ha reducido la dimensionalidad del dataset mientras conserva una gran parte de la información.</a:t>
            </a:r>
          </a:p>
          <a:p>
            <a:pPr algn="l">
              <a:lnSpc>
                <a:spcPts val="1960"/>
              </a:lnSpc>
            </a:pPr>
            <a:r>
              <a:rPr lang="en-US" sz="1400" b="true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Importancia del PC1:</a:t>
            </a:r>
          </a:p>
          <a:p>
            <a:pPr algn="l">
              <a:lnSpc>
                <a:spcPts val="1960"/>
              </a:lnSpc>
            </a:pPr>
          </a:p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El PC1 tiene la mayor contribución a la varianza total, lo que sugiere que hay una característica o combinación de características que dominan el comportamiento del dataset.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17940" y="7052235"/>
            <a:ext cx="8922904" cy="247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60"/>
              </a:lnSpc>
            </a:pPr>
          </a:p>
          <a:p>
            <a:pPr algn="just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b="true" sz="1400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Cluster 0 (morado): Está agrupado en el centro y parece abarcar propiedades con características promedio.(casas grandes pero alejadas): $610,000.</a:t>
            </a:r>
          </a:p>
          <a:p>
            <a:pPr algn="just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b="true" sz="1400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Cluster 1 (turquesa): Se encuentra más disperso hacia la izquierda, lo que sugiere que podría incluir propiedades más pequeñas o con características distintivas. (casas más pequeñas y céntricas): $407,000.</a:t>
            </a:r>
          </a:p>
          <a:p>
            <a:pPr algn="just" marL="302261" indent="-151130" lvl="1">
              <a:lnSpc>
                <a:spcPts val="1960"/>
              </a:lnSpc>
              <a:buFont typeface="Arial"/>
              <a:buChar char="•"/>
            </a:pPr>
            <a:r>
              <a:rPr lang="en-US" b="true" sz="1400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Cluster 2 (amarillo): Este cluster se encuentra en la parte inferior derecha, indicando que podría agrupar propiedades de mayor tamaño o con características más exclusivas.  (casas de lujo): $1,070,000.</a:t>
            </a:r>
          </a:p>
          <a:p>
            <a:pPr algn="l">
              <a:lnSpc>
                <a:spcPts val="19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03065" y="-9450543"/>
            <a:ext cx="16917784" cy="15976849"/>
            <a:chOff x="0" y="0"/>
            <a:chExt cx="860669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60669" cy="812800"/>
            </a:xfrm>
            <a:custGeom>
              <a:avLst/>
              <a:gdLst/>
              <a:ahLst/>
              <a:cxnLst/>
              <a:rect r="r" b="b" t="t" l="l"/>
              <a:pathLst>
                <a:path h="812800" w="860669">
                  <a:moveTo>
                    <a:pt x="430334" y="0"/>
                  </a:moveTo>
                  <a:cubicBezTo>
                    <a:pt x="192667" y="0"/>
                    <a:pt x="0" y="181951"/>
                    <a:pt x="0" y="406400"/>
                  </a:cubicBezTo>
                  <a:cubicBezTo>
                    <a:pt x="0" y="630849"/>
                    <a:pt x="192667" y="812800"/>
                    <a:pt x="430334" y="812800"/>
                  </a:cubicBezTo>
                  <a:cubicBezTo>
                    <a:pt x="668001" y="812800"/>
                    <a:pt x="860669" y="630849"/>
                    <a:pt x="860669" y="406400"/>
                  </a:cubicBezTo>
                  <a:cubicBezTo>
                    <a:pt x="860669" y="181951"/>
                    <a:pt x="668001" y="0"/>
                    <a:pt x="430334" y="0"/>
                  </a:cubicBezTo>
                  <a:close/>
                </a:path>
              </a:pathLst>
            </a:custGeom>
            <a:solidFill>
              <a:srgbClr val="F0F9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80688" y="28575"/>
              <a:ext cx="699293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451087" y="9475731"/>
            <a:ext cx="12229780" cy="2090181"/>
          </a:xfrm>
          <a:custGeom>
            <a:avLst/>
            <a:gdLst/>
            <a:ahLst/>
            <a:cxnLst/>
            <a:rect r="r" b="b" t="t" l="l"/>
            <a:pathLst>
              <a:path h="2090181" w="12229780">
                <a:moveTo>
                  <a:pt x="0" y="0"/>
                </a:moveTo>
                <a:lnTo>
                  <a:pt x="12229781" y="0"/>
                </a:lnTo>
                <a:lnTo>
                  <a:pt x="12229781" y="2090181"/>
                </a:lnTo>
                <a:lnTo>
                  <a:pt x="0" y="20901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9518761"/>
            <a:ext cx="12229780" cy="2090181"/>
          </a:xfrm>
          <a:custGeom>
            <a:avLst/>
            <a:gdLst/>
            <a:ahLst/>
            <a:cxnLst/>
            <a:rect r="r" b="b" t="t" l="l"/>
            <a:pathLst>
              <a:path h="2090181" w="12229780">
                <a:moveTo>
                  <a:pt x="0" y="0"/>
                </a:moveTo>
                <a:lnTo>
                  <a:pt x="12229780" y="0"/>
                </a:lnTo>
                <a:lnTo>
                  <a:pt x="12229780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7401" y="7411839"/>
            <a:ext cx="511299" cy="1278247"/>
          </a:xfrm>
          <a:custGeom>
            <a:avLst/>
            <a:gdLst/>
            <a:ahLst/>
            <a:cxnLst/>
            <a:rect r="r" b="b" t="t" l="l"/>
            <a:pathLst>
              <a:path h="1278247" w="511299">
                <a:moveTo>
                  <a:pt x="0" y="0"/>
                </a:moveTo>
                <a:lnTo>
                  <a:pt x="511299" y="0"/>
                </a:lnTo>
                <a:lnTo>
                  <a:pt x="511299" y="1278247"/>
                </a:lnTo>
                <a:lnTo>
                  <a:pt x="0" y="12782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780437" y="8218467"/>
            <a:ext cx="2804555" cy="1300294"/>
          </a:xfrm>
          <a:custGeom>
            <a:avLst/>
            <a:gdLst/>
            <a:ahLst/>
            <a:cxnLst/>
            <a:rect r="r" b="b" t="t" l="l"/>
            <a:pathLst>
              <a:path h="1300294" w="2804555">
                <a:moveTo>
                  <a:pt x="0" y="0"/>
                </a:moveTo>
                <a:lnTo>
                  <a:pt x="2804555" y="0"/>
                </a:lnTo>
                <a:lnTo>
                  <a:pt x="2804555" y="1300294"/>
                </a:lnTo>
                <a:lnTo>
                  <a:pt x="0" y="1300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46105" y="45172"/>
            <a:ext cx="13812802" cy="1266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381"/>
              </a:lnSpc>
              <a:spcBef>
                <a:spcPct val="0"/>
              </a:spcBef>
            </a:pPr>
            <a:r>
              <a:rPr lang="en-US" sz="7415">
                <a:solidFill>
                  <a:srgbClr val="C30000"/>
                </a:solidFill>
                <a:latin typeface="HK Modular"/>
                <a:ea typeface="HK Modular"/>
                <a:cs typeface="HK Modular"/>
                <a:sym typeface="HK Modular"/>
              </a:rPr>
              <a:t>CONCLUSIONES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93162" y="2683854"/>
            <a:ext cx="10989495" cy="2673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5"/>
              </a:lnSpc>
            </a:pPr>
            <a:r>
              <a:rPr lang="en-US" b="true" sz="3025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HALLAZGOS:</a:t>
            </a:r>
          </a:p>
          <a:p>
            <a:pPr algn="ctr" marL="523620" indent="-261810" lvl="1">
              <a:lnSpc>
                <a:spcPts val="3395"/>
              </a:lnSpc>
              <a:buFont typeface="Arial"/>
              <a:buChar char="•"/>
            </a:pPr>
            <a:r>
              <a:rPr lang="en-US" b="true" sz="2425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sqft_living, grade, distance_to_center y Lat son las variables más importantes.</a:t>
            </a:r>
          </a:p>
          <a:p>
            <a:pPr algn="ctr" marL="523620" indent="-261810" lvl="1">
              <a:lnSpc>
                <a:spcPts val="3395"/>
              </a:lnSpc>
              <a:buFont typeface="Arial"/>
              <a:buChar char="•"/>
            </a:pPr>
            <a:r>
              <a:rPr lang="en-US" b="true" sz="2425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El modelo Gradient Boosting ofrece la mejor precisión COn un GridResearchCV.</a:t>
            </a:r>
          </a:p>
          <a:p>
            <a:pPr algn="ctr">
              <a:lnSpc>
                <a:spcPts val="3395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923080" y="4514965"/>
            <a:ext cx="1740724" cy="4022681"/>
          </a:xfrm>
          <a:custGeom>
            <a:avLst/>
            <a:gdLst/>
            <a:ahLst/>
            <a:cxnLst/>
            <a:rect r="r" b="b" t="t" l="l"/>
            <a:pathLst>
              <a:path h="4022681" w="1740724">
                <a:moveTo>
                  <a:pt x="0" y="0"/>
                </a:moveTo>
                <a:lnTo>
                  <a:pt x="1740724" y="0"/>
                </a:lnTo>
                <a:lnTo>
                  <a:pt x="1740724" y="4022681"/>
                </a:lnTo>
                <a:lnTo>
                  <a:pt x="0" y="40226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669841" y="8575090"/>
            <a:ext cx="1490034" cy="1490034"/>
          </a:xfrm>
          <a:custGeom>
            <a:avLst/>
            <a:gdLst/>
            <a:ahLst/>
            <a:cxnLst/>
            <a:rect r="r" b="b" t="t" l="l"/>
            <a:pathLst>
              <a:path h="1490034" w="1490034">
                <a:moveTo>
                  <a:pt x="0" y="0"/>
                </a:moveTo>
                <a:lnTo>
                  <a:pt x="1490034" y="0"/>
                </a:lnTo>
                <a:lnTo>
                  <a:pt x="1490034" y="1490033"/>
                </a:lnTo>
                <a:lnTo>
                  <a:pt x="0" y="14900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79807" y="8513283"/>
            <a:ext cx="1490034" cy="1490034"/>
          </a:xfrm>
          <a:custGeom>
            <a:avLst/>
            <a:gdLst/>
            <a:ahLst/>
            <a:cxnLst/>
            <a:rect r="r" b="b" t="t" l="l"/>
            <a:pathLst>
              <a:path h="1490034" w="1490034">
                <a:moveTo>
                  <a:pt x="0" y="0"/>
                </a:moveTo>
                <a:lnTo>
                  <a:pt x="1490034" y="0"/>
                </a:lnTo>
                <a:lnTo>
                  <a:pt x="1490034" y="1490034"/>
                </a:lnTo>
                <a:lnTo>
                  <a:pt x="0" y="149003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901473" y="2500713"/>
            <a:ext cx="4773054" cy="1162890"/>
          </a:xfrm>
          <a:custGeom>
            <a:avLst/>
            <a:gdLst/>
            <a:ahLst/>
            <a:cxnLst/>
            <a:rect r="r" b="b" t="t" l="l"/>
            <a:pathLst>
              <a:path h="1162890" w="4773054">
                <a:moveTo>
                  <a:pt x="0" y="0"/>
                </a:moveTo>
                <a:lnTo>
                  <a:pt x="4773054" y="0"/>
                </a:lnTo>
                <a:lnTo>
                  <a:pt x="4773054" y="1162890"/>
                </a:lnTo>
                <a:lnTo>
                  <a:pt x="0" y="116289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-1953962" y="454551"/>
            <a:ext cx="4509584" cy="2041612"/>
          </a:xfrm>
          <a:custGeom>
            <a:avLst/>
            <a:gdLst/>
            <a:ahLst/>
            <a:cxnLst/>
            <a:rect r="r" b="b" t="t" l="l"/>
            <a:pathLst>
              <a:path h="2041612" w="4509584">
                <a:moveTo>
                  <a:pt x="4509584" y="0"/>
                </a:moveTo>
                <a:lnTo>
                  <a:pt x="0" y="0"/>
                </a:lnTo>
                <a:lnTo>
                  <a:pt x="0" y="2041612"/>
                </a:lnTo>
                <a:lnTo>
                  <a:pt x="4509584" y="2041612"/>
                </a:lnTo>
                <a:lnTo>
                  <a:pt x="4509584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903276" y="99907"/>
            <a:ext cx="2911262" cy="709289"/>
          </a:xfrm>
          <a:custGeom>
            <a:avLst/>
            <a:gdLst/>
            <a:ahLst/>
            <a:cxnLst/>
            <a:rect r="r" b="b" t="t" l="l"/>
            <a:pathLst>
              <a:path h="709289" w="2911262">
                <a:moveTo>
                  <a:pt x="0" y="0"/>
                </a:moveTo>
                <a:lnTo>
                  <a:pt x="2911262" y="0"/>
                </a:lnTo>
                <a:lnTo>
                  <a:pt x="2911262" y="709289"/>
                </a:lnTo>
                <a:lnTo>
                  <a:pt x="0" y="7092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687967" y="5717876"/>
            <a:ext cx="10989495" cy="2280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4"/>
              </a:lnSpc>
            </a:pPr>
            <a:r>
              <a:rPr lang="en-US" b="true" sz="3046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PRÓXIMOS PASOS:</a:t>
            </a:r>
          </a:p>
          <a:p>
            <a:pPr algn="ctr" marL="528141" indent="-264071" lvl="1">
              <a:lnSpc>
                <a:spcPts val="3424"/>
              </a:lnSpc>
              <a:buFont typeface="Arial"/>
              <a:buChar char="•"/>
            </a:pPr>
            <a:r>
              <a:rPr lang="en-US" b="true" sz="2446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Implementación de técnicas avanzadas de preprocesamiento y manejo de outliers.</a:t>
            </a:r>
          </a:p>
          <a:p>
            <a:pPr algn="ctr" marL="528141" indent="-264071" lvl="1">
              <a:lnSpc>
                <a:spcPts val="3424"/>
              </a:lnSpc>
              <a:buFont typeface="Arial"/>
              <a:buChar char="•"/>
            </a:pPr>
            <a:r>
              <a:rPr lang="en-US" b="true" sz="2446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Mejora continua con datos en tiempo real.</a:t>
            </a:r>
          </a:p>
          <a:p>
            <a:pPr algn="ctr">
              <a:lnSpc>
                <a:spcPts val="3704"/>
              </a:lnSpc>
              <a:spcBef>
                <a:spcPct val="0"/>
              </a:spcBef>
            </a:pPr>
          </a:p>
        </p:txBody>
      </p:sp>
      <p:sp>
        <p:nvSpPr>
          <p:cNvPr name="Freeform 18" id="18"/>
          <p:cNvSpPr/>
          <p:nvPr/>
        </p:nvSpPr>
        <p:spPr>
          <a:xfrm flipH="true" flipV="false" rot="0">
            <a:off x="5616429" y="1921218"/>
            <a:ext cx="1640962" cy="742908"/>
          </a:xfrm>
          <a:custGeom>
            <a:avLst/>
            <a:gdLst/>
            <a:ahLst/>
            <a:cxnLst/>
            <a:rect r="r" b="b" t="t" l="l"/>
            <a:pathLst>
              <a:path h="742908" w="1640962">
                <a:moveTo>
                  <a:pt x="1640962" y="0"/>
                </a:moveTo>
                <a:lnTo>
                  <a:pt x="0" y="0"/>
                </a:lnTo>
                <a:lnTo>
                  <a:pt x="0" y="742908"/>
                </a:lnTo>
                <a:lnTo>
                  <a:pt x="1640962" y="742908"/>
                </a:lnTo>
                <a:lnTo>
                  <a:pt x="1640962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585600" y="4990745"/>
            <a:ext cx="2911262" cy="709289"/>
          </a:xfrm>
          <a:custGeom>
            <a:avLst/>
            <a:gdLst/>
            <a:ahLst/>
            <a:cxnLst/>
            <a:rect r="r" b="b" t="t" l="l"/>
            <a:pathLst>
              <a:path h="709289" w="2911262">
                <a:moveTo>
                  <a:pt x="0" y="0"/>
                </a:moveTo>
                <a:lnTo>
                  <a:pt x="2911262" y="0"/>
                </a:lnTo>
                <a:lnTo>
                  <a:pt x="2911262" y="709290"/>
                </a:lnTo>
                <a:lnTo>
                  <a:pt x="0" y="70929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61731" y="1092635"/>
            <a:ext cx="14364538" cy="1026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71"/>
              </a:lnSpc>
              <a:spcBef>
                <a:spcPct val="0"/>
              </a:spcBef>
            </a:pPr>
            <a:r>
              <a:rPr lang="en-US" sz="6051">
                <a:solidFill>
                  <a:srgbClr val="C30000"/>
                </a:solidFill>
                <a:latin typeface="HK Modular"/>
                <a:ea typeface="HK Modular"/>
                <a:cs typeface="HK Modular"/>
                <a:sym typeface="HK Modular"/>
              </a:rPr>
              <a:t>ELEMENTOS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395091" y="3966854"/>
            <a:ext cx="1291736" cy="1409632"/>
          </a:xfrm>
          <a:custGeom>
            <a:avLst/>
            <a:gdLst/>
            <a:ahLst/>
            <a:cxnLst/>
            <a:rect r="r" b="b" t="t" l="l"/>
            <a:pathLst>
              <a:path h="1409632" w="1291736">
                <a:moveTo>
                  <a:pt x="0" y="0"/>
                </a:moveTo>
                <a:lnTo>
                  <a:pt x="1291735" y="0"/>
                </a:lnTo>
                <a:lnTo>
                  <a:pt x="1291735" y="1409632"/>
                </a:lnTo>
                <a:lnTo>
                  <a:pt x="0" y="1409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52235" y="4049924"/>
            <a:ext cx="1243755" cy="1243755"/>
          </a:xfrm>
          <a:custGeom>
            <a:avLst/>
            <a:gdLst/>
            <a:ahLst/>
            <a:cxnLst/>
            <a:rect r="r" b="b" t="t" l="l"/>
            <a:pathLst>
              <a:path h="1243755" w="1243755">
                <a:moveTo>
                  <a:pt x="0" y="0"/>
                </a:moveTo>
                <a:lnTo>
                  <a:pt x="1243756" y="0"/>
                </a:lnTo>
                <a:lnTo>
                  <a:pt x="1243756" y="1243755"/>
                </a:lnTo>
                <a:lnTo>
                  <a:pt x="0" y="1243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16540" y="3970714"/>
            <a:ext cx="1893419" cy="1476867"/>
          </a:xfrm>
          <a:custGeom>
            <a:avLst/>
            <a:gdLst/>
            <a:ahLst/>
            <a:cxnLst/>
            <a:rect r="r" b="b" t="t" l="l"/>
            <a:pathLst>
              <a:path h="1476867" w="1893419">
                <a:moveTo>
                  <a:pt x="0" y="0"/>
                </a:moveTo>
                <a:lnTo>
                  <a:pt x="1893419" y="0"/>
                </a:lnTo>
                <a:lnTo>
                  <a:pt x="1893419" y="1476867"/>
                </a:lnTo>
                <a:lnTo>
                  <a:pt x="0" y="14768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259155" y="4049786"/>
            <a:ext cx="1096803" cy="1583311"/>
          </a:xfrm>
          <a:custGeom>
            <a:avLst/>
            <a:gdLst/>
            <a:ahLst/>
            <a:cxnLst/>
            <a:rect r="r" b="b" t="t" l="l"/>
            <a:pathLst>
              <a:path h="1583311" w="1096803">
                <a:moveTo>
                  <a:pt x="0" y="0"/>
                </a:moveTo>
                <a:lnTo>
                  <a:pt x="1096803" y="0"/>
                </a:lnTo>
                <a:lnTo>
                  <a:pt x="1096803" y="1583311"/>
                </a:lnTo>
                <a:lnTo>
                  <a:pt x="0" y="15833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987326" y="3933090"/>
            <a:ext cx="1010578" cy="1514491"/>
          </a:xfrm>
          <a:custGeom>
            <a:avLst/>
            <a:gdLst/>
            <a:ahLst/>
            <a:cxnLst/>
            <a:rect r="r" b="b" t="t" l="l"/>
            <a:pathLst>
              <a:path h="1514491" w="1010578">
                <a:moveTo>
                  <a:pt x="0" y="0"/>
                </a:moveTo>
                <a:lnTo>
                  <a:pt x="1010578" y="0"/>
                </a:lnTo>
                <a:lnTo>
                  <a:pt x="1010578" y="1514491"/>
                </a:lnTo>
                <a:lnTo>
                  <a:pt x="0" y="15144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86258" y="6571364"/>
            <a:ext cx="1010044" cy="1011883"/>
          </a:xfrm>
          <a:custGeom>
            <a:avLst/>
            <a:gdLst/>
            <a:ahLst/>
            <a:cxnLst/>
            <a:rect r="r" b="b" t="t" l="l"/>
            <a:pathLst>
              <a:path h="1011883" w="1010044">
                <a:moveTo>
                  <a:pt x="0" y="0"/>
                </a:moveTo>
                <a:lnTo>
                  <a:pt x="1010043" y="0"/>
                </a:lnTo>
                <a:lnTo>
                  <a:pt x="1010043" y="1011883"/>
                </a:lnTo>
                <a:lnTo>
                  <a:pt x="0" y="10118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358695" y="6335832"/>
            <a:ext cx="1016805" cy="1864142"/>
          </a:xfrm>
          <a:custGeom>
            <a:avLst/>
            <a:gdLst/>
            <a:ahLst/>
            <a:cxnLst/>
            <a:rect r="r" b="b" t="t" l="l"/>
            <a:pathLst>
              <a:path h="1864142" w="1016805">
                <a:moveTo>
                  <a:pt x="0" y="0"/>
                </a:moveTo>
                <a:lnTo>
                  <a:pt x="1016804" y="0"/>
                </a:lnTo>
                <a:lnTo>
                  <a:pt x="1016804" y="1864142"/>
                </a:lnTo>
                <a:lnTo>
                  <a:pt x="0" y="186414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952553" y="6145235"/>
            <a:ext cx="1138821" cy="1864142"/>
          </a:xfrm>
          <a:custGeom>
            <a:avLst/>
            <a:gdLst/>
            <a:ahLst/>
            <a:cxnLst/>
            <a:rect r="r" b="b" t="t" l="l"/>
            <a:pathLst>
              <a:path h="1864142" w="1138821">
                <a:moveTo>
                  <a:pt x="0" y="0"/>
                </a:moveTo>
                <a:lnTo>
                  <a:pt x="1138821" y="0"/>
                </a:lnTo>
                <a:lnTo>
                  <a:pt x="1138821" y="1864141"/>
                </a:lnTo>
                <a:lnTo>
                  <a:pt x="0" y="186414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809959" y="6065060"/>
            <a:ext cx="876052" cy="2024491"/>
          </a:xfrm>
          <a:custGeom>
            <a:avLst/>
            <a:gdLst/>
            <a:ahLst/>
            <a:cxnLst/>
            <a:rect r="r" b="b" t="t" l="l"/>
            <a:pathLst>
              <a:path h="2024491" w="876052">
                <a:moveTo>
                  <a:pt x="0" y="0"/>
                </a:moveTo>
                <a:lnTo>
                  <a:pt x="876052" y="0"/>
                </a:lnTo>
                <a:lnTo>
                  <a:pt x="876052" y="2024491"/>
                </a:lnTo>
                <a:lnTo>
                  <a:pt x="0" y="202449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245669" y="6175414"/>
            <a:ext cx="1122417" cy="1870695"/>
          </a:xfrm>
          <a:custGeom>
            <a:avLst/>
            <a:gdLst/>
            <a:ahLst/>
            <a:cxnLst/>
            <a:rect r="r" b="b" t="t" l="l"/>
            <a:pathLst>
              <a:path h="1870695" w="1122417">
                <a:moveTo>
                  <a:pt x="0" y="0"/>
                </a:moveTo>
                <a:lnTo>
                  <a:pt x="1122417" y="0"/>
                </a:lnTo>
                <a:lnTo>
                  <a:pt x="1122417" y="1870695"/>
                </a:lnTo>
                <a:lnTo>
                  <a:pt x="0" y="187069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965639" y="6337182"/>
            <a:ext cx="889505" cy="1669719"/>
          </a:xfrm>
          <a:custGeom>
            <a:avLst/>
            <a:gdLst/>
            <a:ahLst/>
            <a:cxnLst/>
            <a:rect r="r" b="b" t="t" l="l"/>
            <a:pathLst>
              <a:path h="1669719" w="889505">
                <a:moveTo>
                  <a:pt x="0" y="0"/>
                </a:moveTo>
                <a:lnTo>
                  <a:pt x="889505" y="0"/>
                </a:lnTo>
                <a:lnTo>
                  <a:pt x="889505" y="1669719"/>
                </a:lnTo>
                <a:lnTo>
                  <a:pt x="0" y="166971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764684" y="6196621"/>
            <a:ext cx="958371" cy="1849488"/>
          </a:xfrm>
          <a:custGeom>
            <a:avLst/>
            <a:gdLst/>
            <a:ahLst/>
            <a:cxnLst/>
            <a:rect r="r" b="b" t="t" l="l"/>
            <a:pathLst>
              <a:path h="1849488" w="958371">
                <a:moveTo>
                  <a:pt x="0" y="0"/>
                </a:moveTo>
                <a:lnTo>
                  <a:pt x="958371" y="0"/>
                </a:lnTo>
                <a:lnTo>
                  <a:pt x="958371" y="1849488"/>
                </a:lnTo>
                <a:lnTo>
                  <a:pt x="0" y="184948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297418" y="4039122"/>
            <a:ext cx="1593975" cy="1593975"/>
          </a:xfrm>
          <a:custGeom>
            <a:avLst/>
            <a:gdLst/>
            <a:ahLst/>
            <a:cxnLst/>
            <a:rect r="r" b="b" t="t" l="l"/>
            <a:pathLst>
              <a:path h="1593975" w="1593975">
                <a:moveTo>
                  <a:pt x="0" y="0"/>
                </a:moveTo>
                <a:lnTo>
                  <a:pt x="1593975" y="0"/>
                </a:lnTo>
                <a:lnTo>
                  <a:pt x="1593975" y="1593975"/>
                </a:lnTo>
                <a:lnTo>
                  <a:pt x="0" y="1593975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272342" y="4212084"/>
            <a:ext cx="1396426" cy="1081595"/>
          </a:xfrm>
          <a:custGeom>
            <a:avLst/>
            <a:gdLst/>
            <a:ahLst/>
            <a:cxnLst/>
            <a:rect r="r" b="b" t="t" l="l"/>
            <a:pathLst>
              <a:path h="1081595" w="1396426">
                <a:moveTo>
                  <a:pt x="0" y="0"/>
                </a:moveTo>
                <a:lnTo>
                  <a:pt x="1396426" y="0"/>
                </a:lnTo>
                <a:lnTo>
                  <a:pt x="1396426" y="1081595"/>
                </a:lnTo>
                <a:lnTo>
                  <a:pt x="0" y="1081595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815956" y="2468283"/>
            <a:ext cx="1149683" cy="1188582"/>
          </a:xfrm>
          <a:custGeom>
            <a:avLst/>
            <a:gdLst/>
            <a:ahLst/>
            <a:cxnLst/>
            <a:rect r="r" b="b" t="t" l="l"/>
            <a:pathLst>
              <a:path h="1188582" w="1149683">
                <a:moveTo>
                  <a:pt x="0" y="0"/>
                </a:moveTo>
                <a:lnTo>
                  <a:pt x="1149683" y="0"/>
                </a:lnTo>
                <a:lnTo>
                  <a:pt x="1149683" y="1188582"/>
                </a:lnTo>
                <a:lnTo>
                  <a:pt x="0" y="1188582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823297" y="2119359"/>
            <a:ext cx="816276" cy="1537506"/>
          </a:xfrm>
          <a:custGeom>
            <a:avLst/>
            <a:gdLst/>
            <a:ahLst/>
            <a:cxnLst/>
            <a:rect r="r" b="b" t="t" l="l"/>
            <a:pathLst>
              <a:path h="1537506" w="816276">
                <a:moveTo>
                  <a:pt x="0" y="0"/>
                </a:moveTo>
                <a:lnTo>
                  <a:pt x="816276" y="0"/>
                </a:lnTo>
                <a:lnTo>
                  <a:pt x="816276" y="1537506"/>
                </a:lnTo>
                <a:lnTo>
                  <a:pt x="0" y="1537506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213285" y="2393442"/>
            <a:ext cx="2020087" cy="1032081"/>
          </a:xfrm>
          <a:custGeom>
            <a:avLst/>
            <a:gdLst/>
            <a:ahLst/>
            <a:cxnLst/>
            <a:rect r="r" b="b" t="t" l="l"/>
            <a:pathLst>
              <a:path h="1032081" w="2020087">
                <a:moveTo>
                  <a:pt x="0" y="0"/>
                </a:moveTo>
                <a:lnTo>
                  <a:pt x="2020087" y="0"/>
                </a:lnTo>
                <a:lnTo>
                  <a:pt x="2020087" y="1032081"/>
                </a:lnTo>
                <a:lnTo>
                  <a:pt x="0" y="1032081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16037" y="8385940"/>
            <a:ext cx="5284422" cy="797467"/>
          </a:xfrm>
          <a:custGeom>
            <a:avLst/>
            <a:gdLst/>
            <a:ahLst/>
            <a:cxnLst/>
            <a:rect r="r" b="b" t="t" l="l"/>
            <a:pathLst>
              <a:path h="797467" w="5284422">
                <a:moveTo>
                  <a:pt x="0" y="0"/>
                </a:moveTo>
                <a:lnTo>
                  <a:pt x="5284422" y="0"/>
                </a:lnTo>
                <a:lnTo>
                  <a:pt x="5284422" y="797468"/>
                </a:lnTo>
                <a:lnTo>
                  <a:pt x="0" y="797468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6863249" y="8628599"/>
            <a:ext cx="4795435" cy="915492"/>
          </a:xfrm>
          <a:custGeom>
            <a:avLst/>
            <a:gdLst/>
            <a:ahLst/>
            <a:cxnLst/>
            <a:rect r="r" b="b" t="t" l="l"/>
            <a:pathLst>
              <a:path h="915492" w="4795435">
                <a:moveTo>
                  <a:pt x="0" y="0"/>
                </a:moveTo>
                <a:lnTo>
                  <a:pt x="4795435" y="0"/>
                </a:lnTo>
                <a:lnTo>
                  <a:pt x="4795435" y="915492"/>
                </a:lnTo>
                <a:lnTo>
                  <a:pt x="0" y="915492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5737497" y="6335832"/>
            <a:ext cx="1681937" cy="1813409"/>
          </a:xfrm>
          <a:custGeom>
            <a:avLst/>
            <a:gdLst/>
            <a:ahLst/>
            <a:cxnLst/>
            <a:rect r="r" b="b" t="t" l="l"/>
            <a:pathLst>
              <a:path h="1813409" w="1681937">
                <a:moveTo>
                  <a:pt x="0" y="0"/>
                </a:moveTo>
                <a:lnTo>
                  <a:pt x="1681937" y="0"/>
                </a:lnTo>
                <a:lnTo>
                  <a:pt x="1681937" y="1813409"/>
                </a:lnTo>
                <a:lnTo>
                  <a:pt x="0" y="1813409"/>
                </a:lnTo>
                <a:lnTo>
                  <a:pt x="0" y="0"/>
                </a:lnTo>
                <a:close/>
              </a:path>
            </a:pathLst>
          </a:custGeom>
          <a:blipFill>
            <a:blip r:embed="rId40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4748561" y="6424029"/>
            <a:ext cx="598410" cy="1496026"/>
          </a:xfrm>
          <a:custGeom>
            <a:avLst/>
            <a:gdLst/>
            <a:ahLst/>
            <a:cxnLst/>
            <a:rect r="r" b="b" t="t" l="l"/>
            <a:pathLst>
              <a:path h="1496026" w="598410">
                <a:moveTo>
                  <a:pt x="0" y="0"/>
                </a:moveTo>
                <a:lnTo>
                  <a:pt x="598411" y="0"/>
                </a:lnTo>
                <a:lnTo>
                  <a:pt x="598411" y="1496026"/>
                </a:lnTo>
                <a:lnTo>
                  <a:pt x="0" y="1496026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3686826" y="6424029"/>
            <a:ext cx="853403" cy="1080135"/>
            <a:chOff x="0" y="0"/>
            <a:chExt cx="1457960" cy="184531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17780" y="-5080"/>
              <a:ext cx="1402080" cy="1805940"/>
            </a:xfrm>
            <a:custGeom>
              <a:avLst/>
              <a:gdLst/>
              <a:ahLst/>
              <a:cxnLst/>
              <a:rect r="r" b="b" t="t" l="l"/>
              <a:pathLst>
                <a:path h="1805940" w="1402080">
                  <a:moveTo>
                    <a:pt x="925830" y="565150"/>
                  </a:moveTo>
                  <a:cubicBezTo>
                    <a:pt x="925830" y="441960"/>
                    <a:pt x="668020" y="474980"/>
                    <a:pt x="668020" y="474980"/>
                  </a:cubicBezTo>
                  <a:lnTo>
                    <a:pt x="668020" y="198120"/>
                  </a:lnTo>
                  <a:cubicBezTo>
                    <a:pt x="668020" y="0"/>
                    <a:pt x="403860" y="3810"/>
                    <a:pt x="403860" y="189230"/>
                  </a:cubicBezTo>
                  <a:lnTo>
                    <a:pt x="403860" y="981710"/>
                  </a:lnTo>
                  <a:lnTo>
                    <a:pt x="240030" y="817880"/>
                  </a:lnTo>
                  <a:cubicBezTo>
                    <a:pt x="189230" y="767080"/>
                    <a:pt x="76200" y="748030"/>
                    <a:pt x="38100" y="817880"/>
                  </a:cubicBezTo>
                  <a:cubicBezTo>
                    <a:pt x="0" y="887730"/>
                    <a:pt x="69850" y="981710"/>
                    <a:pt x="69850" y="981710"/>
                  </a:cubicBezTo>
                  <a:cubicBezTo>
                    <a:pt x="69850" y="981710"/>
                    <a:pt x="459740" y="1503680"/>
                    <a:pt x="510540" y="1805940"/>
                  </a:cubicBezTo>
                  <a:lnTo>
                    <a:pt x="1193800" y="1805940"/>
                  </a:lnTo>
                  <a:cubicBezTo>
                    <a:pt x="1193800" y="1793240"/>
                    <a:pt x="1376680" y="1242060"/>
                    <a:pt x="1389380" y="1176020"/>
                  </a:cubicBezTo>
                  <a:cubicBezTo>
                    <a:pt x="1402080" y="1109980"/>
                    <a:pt x="1395730" y="990600"/>
                    <a:pt x="1389380" y="835660"/>
                  </a:cubicBezTo>
                  <a:cubicBezTo>
                    <a:pt x="1383030" y="681990"/>
                    <a:pt x="1238250" y="640080"/>
                    <a:pt x="1173480" y="640080"/>
                  </a:cubicBezTo>
                  <a:lnTo>
                    <a:pt x="1170940" y="643890"/>
                  </a:lnTo>
                  <a:cubicBezTo>
                    <a:pt x="1149350" y="556260"/>
                    <a:pt x="979170" y="565150"/>
                    <a:pt x="925830" y="565150"/>
                  </a:cubicBezTo>
                  <a:close/>
                </a:path>
              </a:pathLst>
            </a:custGeom>
            <a:solidFill>
              <a:srgbClr val="007D2A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-33020" y="2540"/>
              <a:ext cx="1494790" cy="1844040"/>
            </a:xfrm>
            <a:custGeom>
              <a:avLst/>
              <a:gdLst/>
              <a:ahLst/>
              <a:cxnLst/>
              <a:rect r="r" b="b" t="t" l="l"/>
              <a:pathLst>
                <a:path h="1844040" w="1494790">
                  <a:moveTo>
                    <a:pt x="1484630" y="863600"/>
                  </a:moveTo>
                  <a:lnTo>
                    <a:pt x="1483360" y="828040"/>
                  </a:lnTo>
                  <a:cubicBezTo>
                    <a:pt x="1477010" y="669290"/>
                    <a:pt x="1344930" y="601980"/>
                    <a:pt x="1248410" y="591820"/>
                  </a:cubicBezTo>
                  <a:cubicBezTo>
                    <a:pt x="1243330" y="585470"/>
                    <a:pt x="1238250" y="577850"/>
                    <a:pt x="1231900" y="572770"/>
                  </a:cubicBezTo>
                  <a:cubicBezTo>
                    <a:pt x="1178560" y="519430"/>
                    <a:pt x="1078230" y="514350"/>
                    <a:pt x="1010920" y="514350"/>
                  </a:cubicBezTo>
                  <a:cubicBezTo>
                    <a:pt x="1004570" y="497840"/>
                    <a:pt x="994410" y="483870"/>
                    <a:pt x="980440" y="471170"/>
                  </a:cubicBezTo>
                  <a:cubicBezTo>
                    <a:pt x="925830" y="422910"/>
                    <a:pt x="824230" y="419100"/>
                    <a:pt x="762000" y="421640"/>
                  </a:cubicBezTo>
                  <a:lnTo>
                    <a:pt x="762000" y="193040"/>
                  </a:lnTo>
                  <a:cubicBezTo>
                    <a:pt x="762000" y="119380"/>
                    <a:pt x="731520" y="73660"/>
                    <a:pt x="707390" y="49530"/>
                  </a:cubicBezTo>
                  <a:cubicBezTo>
                    <a:pt x="674370" y="17780"/>
                    <a:pt x="631190" y="0"/>
                    <a:pt x="584200" y="0"/>
                  </a:cubicBezTo>
                  <a:cubicBezTo>
                    <a:pt x="496570" y="0"/>
                    <a:pt x="408940" y="63500"/>
                    <a:pt x="408940" y="184150"/>
                  </a:cubicBezTo>
                  <a:lnTo>
                    <a:pt x="408940" y="868680"/>
                  </a:lnTo>
                  <a:lnTo>
                    <a:pt x="321310" y="781050"/>
                  </a:lnTo>
                  <a:cubicBezTo>
                    <a:pt x="279400" y="739140"/>
                    <a:pt x="209550" y="716280"/>
                    <a:pt x="149860" y="725170"/>
                  </a:cubicBezTo>
                  <a:cubicBezTo>
                    <a:pt x="105410" y="731520"/>
                    <a:pt x="69850" y="755650"/>
                    <a:pt x="49530" y="791210"/>
                  </a:cubicBezTo>
                  <a:cubicBezTo>
                    <a:pt x="0" y="880110"/>
                    <a:pt x="76200" y="988060"/>
                    <a:pt x="85090" y="1000760"/>
                  </a:cubicBezTo>
                  <a:cubicBezTo>
                    <a:pt x="88900" y="1005840"/>
                    <a:pt x="469900" y="1517650"/>
                    <a:pt x="516890" y="1805940"/>
                  </a:cubicBezTo>
                  <a:lnTo>
                    <a:pt x="516890" y="1807210"/>
                  </a:lnTo>
                  <a:cubicBezTo>
                    <a:pt x="516890" y="1808480"/>
                    <a:pt x="516890" y="1809750"/>
                    <a:pt x="518160" y="1811020"/>
                  </a:cubicBezTo>
                  <a:cubicBezTo>
                    <a:pt x="518160" y="1812290"/>
                    <a:pt x="519430" y="1813560"/>
                    <a:pt x="519430" y="1816100"/>
                  </a:cubicBezTo>
                  <a:cubicBezTo>
                    <a:pt x="519430" y="1817370"/>
                    <a:pt x="520700" y="1818640"/>
                    <a:pt x="520700" y="1818640"/>
                  </a:cubicBezTo>
                  <a:cubicBezTo>
                    <a:pt x="521970" y="1819910"/>
                    <a:pt x="521970" y="1821180"/>
                    <a:pt x="523240" y="1822450"/>
                  </a:cubicBezTo>
                  <a:cubicBezTo>
                    <a:pt x="523240" y="1823720"/>
                    <a:pt x="524510" y="1823720"/>
                    <a:pt x="525780" y="1824990"/>
                  </a:cubicBezTo>
                  <a:cubicBezTo>
                    <a:pt x="527050" y="1826260"/>
                    <a:pt x="528320" y="1827530"/>
                    <a:pt x="528320" y="1828800"/>
                  </a:cubicBezTo>
                  <a:lnTo>
                    <a:pt x="530860" y="1831340"/>
                  </a:lnTo>
                  <a:cubicBezTo>
                    <a:pt x="532130" y="1832610"/>
                    <a:pt x="533400" y="1833880"/>
                    <a:pt x="534670" y="1833880"/>
                  </a:cubicBezTo>
                  <a:lnTo>
                    <a:pt x="537210" y="1836420"/>
                  </a:lnTo>
                  <a:cubicBezTo>
                    <a:pt x="538480" y="1837690"/>
                    <a:pt x="539750" y="1837690"/>
                    <a:pt x="541020" y="1838960"/>
                  </a:cubicBezTo>
                  <a:cubicBezTo>
                    <a:pt x="542290" y="1838960"/>
                    <a:pt x="543560" y="1840230"/>
                    <a:pt x="543560" y="1840230"/>
                  </a:cubicBezTo>
                  <a:cubicBezTo>
                    <a:pt x="544830" y="1841500"/>
                    <a:pt x="547370" y="1841500"/>
                    <a:pt x="548640" y="1841500"/>
                  </a:cubicBezTo>
                  <a:cubicBezTo>
                    <a:pt x="549910" y="1841500"/>
                    <a:pt x="549910" y="1841500"/>
                    <a:pt x="551180" y="1842770"/>
                  </a:cubicBezTo>
                  <a:cubicBezTo>
                    <a:pt x="553720" y="1842770"/>
                    <a:pt x="556260" y="1844040"/>
                    <a:pt x="560070" y="1844040"/>
                  </a:cubicBezTo>
                  <a:lnTo>
                    <a:pt x="1243330" y="1844040"/>
                  </a:lnTo>
                  <a:cubicBezTo>
                    <a:pt x="1264920" y="1844040"/>
                    <a:pt x="1283970" y="1827530"/>
                    <a:pt x="1287780" y="1807210"/>
                  </a:cubicBezTo>
                  <a:cubicBezTo>
                    <a:pt x="1291590" y="1790700"/>
                    <a:pt x="1323340" y="1694180"/>
                    <a:pt x="1352550" y="1600200"/>
                  </a:cubicBezTo>
                  <a:cubicBezTo>
                    <a:pt x="1421130" y="1385570"/>
                    <a:pt x="1474470" y="1217930"/>
                    <a:pt x="1482090" y="1178560"/>
                  </a:cubicBezTo>
                  <a:cubicBezTo>
                    <a:pt x="1494790" y="1111250"/>
                    <a:pt x="1490980" y="1007110"/>
                    <a:pt x="1484630" y="863600"/>
                  </a:cubicBezTo>
                  <a:close/>
                  <a:moveTo>
                    <a:pt x="1395730" y="1160780"/>
                  </a:moveTo>
                  <a:cubicBezTo>
                    <a:pt x="1389380" y="1197610"/>
                    <a:pt x="1316990" y="1422400"/>
                    <a:pt x="1268730" y="1572260"/>
                  </a:cubicBezTo>
                  <a:cubicBezTo>
                    <a:pt x="1236980" y="1671320"/>
                    <a:pt x="1220470" y="1724660"/>
                    <a:pt x="1210310" y="1755140"/>
                  </a:cubicBezTo>
                  <a:lnTo>
                    <a:pt x="596900" y="1755140"/>
                  </a:lnTo>
                  <a:cubicBezTo>
                    <a:pt x="523240" y="1443990"/>
                    <a:pt x="171450" y="969010"/>
                    <a:pt x="156210" y="948690"/>
                  </a:cubicBezTo>
                  <a:cubicBezTo>
                    <a:pt x="144780" y="933450"/>
                    <a:pt x="107950" y="869950"/>
                    <a:pt x="128270" y="833120"/>
                  </a:cubicBezTo>
                  <a:cubicBezTo>
                    <a:pt x="130810" y="829310"/>
                    <a:pt x="138430" y="815340"/>
                    <a:pt x="163830" y="811530"/>
                  </a:cubicBezTo>
                  <a:cubicBezTo>
                    <a:pt x="195580" y="806450"/>
                    <a:pt x="237490" y="820420"/>
                    <a:pt x="260350" y="843280"/>
                  </a:cubicBezTo>
                  <a:lnTo>
                    <a:pt x="370840" y="953770"/>
                  </a:lnTo>
                  <a:cubicBezTo>
                    <a:pt x="386080" y="969010"/>
                    <a:pt x="400050" y="982980"/>
                    <a:pt x="410210" y="994410"/>
                  </a:cubicBezTo>
                  <a:lnTo>
                    <a:pt x="410210" y="1050290"/>
                  </a:lnTo>
                  <a:cubicBezTo>
                    <a:pt x="410210" y="1074420"/>
                    <a:pt x="430530" y="1094740"/>
                    <a:pt x="454660" y="1094740"/>
                  </a:cubicBezTo>
                  <a:cubicBezTo>
                    <a:pt x="478790" y="1094740"/>
                    <a:pt x="499110" y="1074420"/>
                    <a:pt x="499110" y="1050290"/>
                  </a:cubicBezTo>
                  <a:lnTo>
                    <a:pt x="499110" y="181610"/>
                  </a:lnTo>
                  <a:cubicBezTo>
                    <a:pt x="499110" y="115570"/>
                    <a:pt x="542290" y="86360"/>
                    <a:pt x="585470" y="86360"/>
                  </a:cubicBezTo>
                  <a:cubicBezTo>
                    <a:pt x="626110" y="86360"/>
                    <a:pt x="674370" y="113030"/>
                    <a:pt x="674370" y="190500"/>
                  </a:cubicBezTo>
                  <a:lnTo>
                    <a:pt x="674370" y="791210"/>
                  </a:lnTo>
                  <a:cubicBezTo>
                    <a:pt x="674370" y="815340"/>
                    <a:pt x="694690" y="835660"/>
                    <a:pt x="718820" y="835660"/>
                  </a:cubicBezTo>
                  <a:cubicBezTo>
                    <a:pt x="742950" y="835660"/>
                    <a:pt x="763270" y="815340"/>
                    <a:pt x="763270" y="791210"/>
                  </a:cubicBezTo>
                  <a:lnTo>
                    <a:pt x="763270" y="508000"/>
                  </a:lnTo>
                  <a:cubicBezTo>
                    <a:pt x="822960" y="505460"/>
                    <a:pt x="895350" y="511810"/>
                    <a:pt x="923290" y="535940"/>
                  </a:cubicBezTo>
                  <a:cubicBezTo>
                    <a:pt x="929640" y="542290"/>
                    <a:pt x="932180" y="548640"/>
                    <a:pt x="932180" y="557530"/>
                  </a:cubicBezTo>
                  <a:lnTo>
                    <a:pt x="932180" y="802640"/>
                  </a:lnTo>
                  <a:cubicBezTo>
                    <a:pt x="932180" y="826770"/>
                    <a:pt x="952500" y="847090"/>
                    <a:pt x="976630" y="847090"/>
                  </a:cubicBezTo>
                  <a:cubicBezTo>
                    <a:pt x="1000760" y="847090"/>
                    <a:pt x="1021080" y="826770"/>
                    <a:pt x="1021080" y="802640"/>
                  </a:cubicBezTo>
                  <a:lnTo>
                    <a:pt x="1021080" y="601980"/>
                  </a:lnTo>
                  <a:cubicBezTo>
                    <a:pt x="1069340" y="601980"/>
                    <a:pt x="1143000" y="607060"/>
                    <a:pt x="1170940" y="633730"/>
                  </a:cubicBezTo>
                  <a:cubicBezTo>
                    <a:pt x="1177290" y="640080"/>
                    <a:pt x="1179830" y="646430"/>
                    <a:pt x="1179830" y="655320"/>
                  </a:cubicBezTo>
                  <a:lnTo>
                    <a:pt x="1179830" y="894080"/>
                  </a:lnTo>
                  <a:cubicBezTo>
                    <a:pt x="1179830" y="918210"/>
                    <a:pt x="1200150" y="938530"/>
                    <a:pt x="1224280" y="938530"/>
                  </a:cubicBezTo>
                  <a:cubicBezTo>
                    <a:pt x="1248410" y="938530"/>
                    <a:pt x="1268730" y="918210"/>
                    <a:pt x="1268730" y="894080"/>
                  </a:cubicBezTo>
                  <a:lnTo>
                    <a:pt x="1268730" y="684530"/>
                  </a:lnTo>
                  <a:cubicBezTo>
                    <a:pt x="1318260" y="697230"/>
                    <a:pt x="1391920" y="731520"/>
                    <a:pt x="1395730" y="830580"/>
                  </a:cubicBezTo>
                  <a:lnTo>
                    <a:pt x="1397000" y="866140"/>
                  </a:lnTo>
                  <a:cubicBezTo>
                    <a:pt x="1402080" y="999490"/>
                    <a:pt x="1405890" y="1104900"/>
                    <a:pt x="1395730" y="1160780"/>
                  </a:cubicBezTo>
                  <a:close/>
                </a:path>
              </a:pathLst>
            </a:custGeom>
            <a:solidFill>
              <a:srgbClr val="00B18B"/>
            </a:solidFill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9970268" y="2552876"/>
            <a:ext cx="983013" cy="983013"/>
          </a:xfrm>
          <a:custGeom>
            <a:avLst/>
            <a:gdLst/>
            <a:ahLst/>
            <a:cxnLst/>
            <a:rect r="r" b="b" t="t" l="l"/>
            <a:pathLst>
              <a:path h="983013" w="983013">
                <a:moveTo>
                  <a:pt x="0" y="0"/>
                </a:moveTo>
                <a:lnTo>
                  <a:pt x="983013" y="0"/>
                </a:lnTo>
                <a:lnTo>
                  <a:pt x="983013" y="983013"/>
                </a:lnTo>
                <a:lnTo>
                  <a:pt x="0" y="983013"/>
                </a:lnTo>
                <a:lnTo>
                  <a:pt x="0" y="0"/>
                </a:lnTo>
                <a:close/>
              </a:path>
            </a:pathLst>
          </a:custGeom>
          <a:blipFill>
            <a:blip r:embed="rId43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7962808" y="2431900"/>
            <a:ext cx="1144786" cy="1224965"/>
          </a:xfrm>
          <a:custGeom>
            <a:avLst/>
            <a:gdLst/>
            <a:ahLst/>
            <a:cxnLst/>
            <a:rect r="r" b="b" t="t" l="l"/>
            <a:pathLst>
              <a:path h="1224965" w="1144786">
                <a:moveTo>
                  <a:pt x="0" y="0"/>
                </a:moveTo>
                <a:lnTo>
                  <a:pt x="1144785" y="0"/>
                </a:lnTo>
                <a:lnTo>
                  <a:pt x="1144785" y="1224965"/>
                </a:lnTo>
                <a:lnTo>
                  <a:pt x="0" y="1224965"/>
                </a:lnTo>
                <a:lnTo>
                  <a:pt x="0" y="0"/>
                </a:lnTo>
                <a:close/>
              </a:path>
            </a:pathLst>
          </a:custGeom>
          <a:blipFill>
            <a:blip r:embed="rId45">
              <a:extLs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6642703" y="2818995"/>
            <a:ext cx="819000" cy="763904"/>
          </a:xfrm>
          <a:custGeom>
            <a:avLst/>
            <a:gdLst/>
            <a:ahLst/>
            <a:cxnLst/>
            <a:rect r="r" b="b" t="t" l="l"/>
            <a:pathLst>
              <a:path h="763904" w="819000">
                <a:moveTo>
                  <a:pt x="0" y="0"/>
                </a:moveTo>
                <a:lnTo>
                  <a:pt x="819001" y="0"/>
                </a:lnTo>
                <a:lnTo>
                  <a:pt x="819001" y="763904"/>
                </a:lnTo>
                <a:lnTo>
                  <a:pt x="0" y="763904"/>
                </a:lnTo>
                <a:lnTo>
                  <a:pt x="0" y="0"/>
                </a:lnTo>
                <a:close/>
              </a:path>
            </a:pathLst>
          </a:custGeom>
          <a:blipFill>
            <a:blip r:embed="rId47">
              <a:extLs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4649880" y="2681856"/>
            <a:ext cx="1333680" cy="1251234"/>
          </a:xfrm>
          <a:custGeom>
            <a:avLst/>
            <a:gdLst/>
            <a:ahLst/>
            <a:cxnLst/>
            <a:rect r="r" b="b" t="t" l="l"/>
            <a:pathLst>
              <a:path h="1251234" w="1333680">
                <a:moveTo>
                  <a:pt x="0" y="0"/>
                </a:moveTo>
                <a:lnTo>
                  <a:pt x="1333680" y="0"/>
                </a:lnTo>
                <a:lnTo>
                  <a:pt x="1333680" y="1251234"/>
                </a:lnTo>
                <a:lnTo>
                  <a:pt x="0" y="1251234"/>
                </a:lnTo>
                <a:lnTo>
                  <a:pt x="0" y="0"/>
                </a:lnTo>
                <a:close/>
              </a:path>
            </a:pathLst>
          </a:custGeom>
          <a:blipFill>
            <a:blip r:embed="rId49">
              <a:extLs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5241236" y="4931098"/>
            <a:ext cx="620311" cy="701998"/>
          </a:xfrm>
          <a:custGeom>
            <a:avLst/>
            <a:gdLst/>
            <a:ahLst/>
            <a:cxnLst/>
            <a:rect r="r" b="b" t="t" l="l"/>
            <a:pathLst>
              <a:path h="701998" w="620311">
                <a:moveTo>
                  <a:pt x="0" y="0"/>
                </a:moveTo>
                <a:lnTo>
                  <a:pt x="620311" y="0"/>
                </a:lnTo>
                <a:lnTo>
                  <a:pt x="620311" y="701999"/>
                </a:lnTo>
                <a:lnTo>
                  <a:pt x="0" y="701999"/>
                </a:lnTo>
                <a:lnTo>
                  <a:pt x="0" y="0"/>
                </a:lnTo>
                <a:close/>
              </a:path>
            </a:pathLst>
          </a:custGeom>
          <a:blipFill>
            <a:blip r:embed="rId51">
              <a:extLs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5241236" y="4212084"/>
            <a:ext cx="599309" cy="599309"/>
          </a:xfrm>
          <a:custGeom>
            <a:avLst/>
            <a:gdLst/>
            <a:ahLst/>
            <a:cxnLst/>
            <a:rect r="r" b="b" t="t" l="l"/>
            <a:pathLst>
              <a:path h="599309" w="599309">
                <a:moveTo>
                  <a:pt x="0" y="0"/>
                </a:moveTo>
                <a:lnTo>
                  <a:pt x="599308" y="0"/>
                </a:lnTo>
                <a:lnTo>
                  <a:pt x="599308" y="599308"/>
                </a:lnTo>
                <a:lnTo>
                  <a:pt x="0" y="599308"/>
                </a:lnTo>
                <a:lnTo>
                  <a:pt x="0" y="0"/>
                </a:lnTo>
                <a:close/>
              </a:path>
            </a:pathLst>
          </a:custGeom>
          <a:blipFill>
            <a:blip r:embed="rId53">
              <a:extLst>
                <a:ext uri="{96DAC541-7B7A-43D3-8B79-37D633B846F1}">
                  <asvg:svgBlip xmlns:asvg="http://schemas.microsoft.com/office/drawing/2016/SVG/main" r:embed="rId5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5058673" y="2681856"/>
            <a:ext cx="883699" cy="816217"/>
          </a:xfrm>
          <a:custGeom>
            <a:avLst/>
            <a:gdLst/>
            <a:ahLst/>
            <a:cxnLst/>
            <a:rect r="r" b="b" t="t" l="l"/>
            <a:pathLst>
              <a:path h="816217" w="883699">
                <a:moveTo>
                  <a:pt x="0" y="0"/>
                </a:moveTo>
                <a:lnTo>
                  <a:pt x="883699" y="0"/>
                </a:lnTo>
                <a:lnTo>
                  <a:pt x="883699" y="816217"/>
                </a:lnTo>
                <a:lnTo>
                  <a:pt x="0" y="816217"/>
                </a:lnTo>
                <a:lnTo>
                  <a:pt x="0" y="0"/>
                </a:lnTo>
                <a:close/>
              </a:path>
            </a:pathLst>
          </a:custGeom>
          <a:blipFill>
            <a:blip r:embed="rId55">
              <a:extLst>
                <a:ext uri="{96DAC541-7B7A-43D3-8B79-37D633B846F1}">
                  <asvg:svgBlip xmlns:asvg="http://schemas.microsoft.com/office/drawing/2016/SVG/main" r:embed="rId5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2243870" y="8503672"/>
            <a:ext cx="4415379" cy="754628"/>
          </a:xfrm>
          <a:custGeom>
            <a:avLst/>
            <a:gdLst/>
            <a:ahLst/>
            <a:cxnLst/>
            <a:rect r="r" b="b" t="t" l="l"/>
            <a:pathLst>
              <a:path h="754628" w="4415379">
                <a:moveTo>
                  <a:pt x="0" y="0"/>
                </a:moveTo>
                <a:lnTo>
                  <a:pt x="4415379" y="0"/>
                </a:lnTo>
                <a:lnTo>
                  <a:pt x="4415379" y="754628"/>
                </a:lnTo>
                <a:lnTo>
                  <a:pt x="0" y="754628"/>
                </a:lnTo>
                <a:lnTo>
                  <a:pt x="0" y="0"/>
                </a:lnTo>
                <a:close/>
              </a:path>
            </a:pathLst>
          </a:custGeom>
          <a:blipFill>
            <a:blip r:embed="rId57">
              <a:extLst>
                <a:ext uri="{96DAC541-7B7A-43D3-8B79-37D633B846F1}">
                  <asvg:svgBlip xmlns:asvg="http://schemas.microsoft.com/office/drawing/2016/SVG/main" r:embed="rId5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58688" y="8679819"/>
            <a:ext cx="12229780" cy="2090181"/>
          </a:xfrm>
          <a:custGeom>
            <a:avLst/>
            <a:gdLst/>
            <a:ahLst/>
            <a:cxnLst/>
            <a:rect r="r" b="b" t="t" l="l"/>
            <a:pathLst>
              <a:path h="2090181" w="12229780">
                <a:moveTo>
                  <a:pt x="0" y="0"/>
                </a:moveTo>
                <a:lnTo>
                  <a:pt x="12229780" y="0"/>
                </a:lnTo>
                <a:lnTo>
                  <a:pt x="12229780" y="2090181"/>
                </a:lnTo>
                <a:lnTo>
                  <a:pt x="0" y="20901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24664" y="8679819"/>
            <a:ext cx="12229780" cy="2090181"/>
          </a:xfrm>
          <a:custGeom>
            <a:avLst/>
            <a:gdLst/>
            <a:ahLst/>
            <a:cxnLst/>
            <a:rect r="r" b="b" t="t" l="l"/>
            <a:pathLst>
              <a:path h="2090181" w="12229780">
                <a:moveTo>
                  <a:pt x="0" y="0"/>
                </a:moveTo>
                <a:lnTo>
                  <a:pt x="12229780" y="0"/>
                </a:lnTo>
                <a:lnTo>
                  <a:pt x="12229780" y="2090181"/>
                </a:lnTo>
                <a:lnTo>
                  <a:pt x="0" y="20901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6373293" y="-9460810"/>
            <a:ext cx="15976849" cy="1597684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9FF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5539554" y="4561401"/>
            <a:ext cx="1735697" cy="4114800"/>
          </a:xfrm>
          <a:custGeom>
            <a:avLst/>
            <a:gdLst/>
            <a:ahLst/>
            <a:cxnLst/>
            <a:rect r="r" b="b" t="t" l="l"/>
            <a:pathLst>
              <a:path h="4114800" w="1735697">
                <a:moveTo>
                  <a:pt x="0" y="0"/>
                </a:moveTo>
                <a:lnTo>
                  <a:pt x="1735697" y="0"/>
                </a:lnTo>
                <a:lnTo>
                  <a:pt x="17356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11381" y="7401573"/>
            <a:ext cx="511299" cy="1278247"/>
          </a:xfrm>
          <a:custGeom>
            <a:avLst/>
            <a:gdLst/>
            <a:ahLst/>
            <a:cxnLst/>
            <a:rect r="r" b="b" t="t" l="l"/>
            <a:pathLst>
              <a:path h="1278247" w="511299">
                <a:moveTo>
                  <a:pt x="0" y="0"/>
                </a:moveTo>
                <a:lnTo>
                  <a:pt x="511299" y="0"/>
                </a:lnTo>
                <a:lnTo>
                  <a:pt x="511299" y="1278246"/>
                </a:lnTo>
                <a:lnTo>
                  <a:pt x="0" y="12782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818635" y="7212060"/>
            <a:ext cx="983013" cy="983013"/>
          </a:xfrm>
          <a:custGeom>
            <a:avLst/>
            <a:gdLst/>
            <a:ahLst/>
            <a:cxnLst/>
            <a:rect r="r" b="b" t="t" l="l"/>
            <a:pathLst>
              <a:path h="983013" w="983013">
                <a:moveTo>
                  <a:pt x="0" y="0"/>
                </a:moveTo>
                <a:lnTo>
                  <a:pt x="983013" y="0"/>
                </a:lnTo>
                <a:lnTo>
                  <a:pt x="983013" y="983013"/>
                </a:lnTo>
                <a:lnTo>
                  <a:pt x="0" y="9830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933157" y="7212060"/>
            <a:ext cx="983013" cy="983013"/>
          </a:xfrm>
          <a:custGeom>
            <a:avLst/>
            <a:gdLst/>
            <a:ahLst/>
            <a:cxnLst/>
            <a:rect r="r" b="b" t="t" l="l"/>
            <a:pathLst>
              <a:path h="983013" w="983013">
                <a:moveTo>
                  <a:pt x="0" y="0"/>
                </a:moveTo>
                <a:lnTo>
                  <a:pt x="983013" y="0"/>
                </a:lnTo>
                <a:lnTo>
                  <a:pt x="983013" y="983013"/>
                </a:lnTo>
                <a:lnTo>
                  <a:pt x="0" y="9830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915896" y="2991470"/>
            <a:ext cx="983013" cy="983013"/>
          </a:xfrm>
          <a:custGeom>
            <a:avLst/>
            <a:gdLst/>
            <a:ahLst/>
            <a:cxnLst/>
            <a:rect r="r" b="b" t="t" l="l"/>
            <a:pathLst>
              <a:path h="983013" w="983013">
                <a:moveTo>
                  <a:pt x="0" y="0"/>
                </a:moveTo>
                <a:lnTo>
                  <a:pt x="983013" y="0"/>
                </a:lnTo>
                <a:lnTo>
                  <a:pt x="983013" y="983013"/>
                </a:lnTo>
                <a:lnTo>
                  <a:pt x="0" y="9830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149165" y="7574233"/>
            <a:ext cx="1578113" cy="1127634"/>
          </a:xfrm>
          <a:custGeom>
            <a:avLst/>
            <a:gdLst/>
            <a:ahLst/>
            <a:cxnLst/>
            <a:rect r="r" b="b" t="t" l="l"/>
            <a:pathLst>
              <a:path h="1127634" w="1578113">
                <a:moveTo>
                  <a:pt x="0" y="0"/>
                </a:moveTo>
                <a:lnTo>
                  <a:pt x="1578113" y="0"/>
                </a:lnTo>
                <a:lnTo>
                  <a:pt x="1578113" y="1127633"/>
                </a:lnTo>
                <a:lnTo>
                  <a:pt x="0" y="11276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376866" y="120896"/>
            <a:ext cx="3796770" cy="1718901"/>
          </a:xfrm>
          <a:custGeom>
            <a:avLst/>
            <a:gdLst/>
            <a:ahLst/>
            <a:cxnLst/>
            <a:rect r="r" b="b" t="t" l="l"/>
            <a:pathLst>
              <a:path h="1718901" w="3796770">
                <a:moveTo>
                  <a:pt x="0" y="0"/>
                </a:moveTo>
                <a:lnTo>
                  <a:pt x="3796770" y="0"/>
                </a:lnTo>
                <a:lnTo>
                  <a:pt x="3796770" y="1718902"/>
                </a:lnTo>
                <a:lnTo>
                  <a:pt x="0" y="17189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775705" y="158983"/>
            <a:ext cx="3796770" cy="1718901"/>
          </a:xfrm>
          <a:custGeom>
            <a:avLst/>
            <a:gdLst/>
            <a:ahLst/>
            <a:cxnLst/>
            <a:rect r="r" b="b" t="t" l="l"/>
            <a:pathLst>
              <a:path h="1718901" w="3796770">
                <a:moveTo>
                  <a:pt x="0" y="0"/>
                </a:moveTo>
                <a:lnTo>
                  <a:pt x="3796770" y="0"/>
                </a:lnTo>
                <a:lnTo>
                  <a:pt x="3796770" y="1718901"/>
                </a:lnTo>
                <a:lnTo>
                  <a:pt x="0" y="17189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641738" y="237384"/>
            <a:ext cx="3433272" cy="836470"/>
          </a:xfrm>
          <a:custGeom>
            <a:avLst/>
            <a:gdLst/>
            <a:ahLst/>
            <a:cxnLst/>
            <a:rect r="r" b="b" t="t" l="l"/>
            <a:pathLst>
              <a:path h="836470" w="3433272">
                <a:moveTo>
                  <a:pt x="0" y="0"/>
                </a:moveTo>
                <a:lnTo>
                  <a:pt x="3433272" y="0"/>
                </a:lnTo>
                <a:lnTo>
                  <a:pt x="3433272" y="836469"/>
                </a:lnTo>
                <a:lnTo>
                  <a:pt x="0" y="8364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62046" y="3212341"/>
            <a:ext cx="613076" cy="571833"/>
          </a:xfrm>
          <a:custGeom>
            <a:avLst/>
            <a:gdLst/>
            <a:ahLst/>
            <a:cxnLst/>
            <a:rect r="r" b="b" t="t" l="l"/>
            <a:pathLst>
              <a:path h="571833" w="613076">
                <a:moveTo>
                  <a:pt x="0" y="0"/>
                </a:moveTo>
                <a:lnTo>
                  <a:pt x="613076" y="0"/>
                </a:lnTo>
                <a:lnTo>
                  <a:pt x="613076" y="571832"/>
                </a:lnTo>
                <a:lnTo>
                  <a:pt x="0" y="57183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650439" y="2853381"/>
            <a:ext cx="4187794" cy="851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3"/>
              </a:lnSpc>
            </a:pPr>
            <a:r>
              <a:rPr lang="en-US" sz="2459" b="true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Análisis de Predicciones de  Viviendas en Seattle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650439" y="3485109"/>
            <a:ext cx="4314313" cy="794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96"/>
              </a:lnSpc>
            </a:pPr>
          </a:p>
          <a:p>
            <a:pPr algn="l">
              <a:lnSpc>
                <a:spcPts val="2386"/>
              </a:lnSpc>
            </a:pPr>
            <a:r>
              <a:rPr lang="en-US" sz="1729" i="true" spc="169">
                <a:solidFill>
                  <a:srgbClr val="000000"/>
                </a:solidFill>
                <a:latin typeface="Anonymous Pro Italics"/>
                <a:ea typeface="Anonymous Pro Italics"/>
                <a:cs typeface="Anonymous Pro Italics"/>
                <a:sym typeface="Anonymous Pro Italics"/>
              </a:rPr>
              <a:t>Un enfoque basado en Machine Learning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436820" y="2513948"/>
            <a:ext cx="1173181" cy="1651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b="true" sz="9599">
                <a:solidFill>
                  <a:srgbClr val="160059"/>
                </a:solidFill>
                <a:latin typeface="HK Modular"/>
                <a:ea typeface="HK Modular"/>
                <a:cs typeface="HK Modular"/>
                <a:sym typeface="HK Modular"/>
              </a:rPr>
              <a:t>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436820" y="3994142"/>
            <a:ext cx="1173181" cy="1651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b="true" sz="9599">
                <a:solidFill>
                  <a:srgbClr val="160059"/>
                </a:solidFill>
                <a:latin typeface="HK Modular"/>
                <a:ea typeface="HK Modular"/>
                <a:cs typeface="HK Modular"/>
                <a:sym typeface="HK Modular"/>
              </a:rPr>
              <a:t>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436820" y="5474337"/>
            <a:ext cx="1173181" cy="1651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b="true" sz="9599">
                <a:solidFill>
                  <a:srgbClr val="160059"/>
                </a:solidFill>
                <a:latin typeface="HK Modular"/>
                <a:ea typeface="HK Modular"/>
                <a:cs typeface="HK Modular"/>
                <a:sym typeface="HK Modular"/>
              </a:rPr>
              <a:t>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760911" y="1081560"/>
            <a:ext cx="7136674" cy="1236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65"/>
              </a:lnSpc>
            </a:pPr>
            <a:r>
              <a:rPr lang="en-US" b="true" sz="7189">
                <a:solidFill>
                  <a:srgbClr val="C30000"/>
                </a:solidFill>
                <a:latin typeface="HK Modular"/>
                <a:ea typeface="HK Modular"/>
                <a:cs typeface="HK Modular"/>
                <a:sym typeface="HK Modular"/>
              </a:rPr>
              <a:t>ÍNDICE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562046" y="4595449"/>
            <a:ext cx="613076" cy="571833"/>
          </a:xfrm>
          <a:custGeom>
            <a:avLst/>
            <a:gdLst/>
            <a:ahLst/>
            <a:cxnLst/>
            <a:rect r="r" b="b" t="t" l="l"/>
            <a:pathLst>
              <a:path h="571833" w="613076">
                <a:moveTo>
                  <a:pt x="0" y="0"/>
                </a:moveTo>
                <a:lnTo>
                  <a:pt x="613076" y="0"/>
                </a:lnTo>
                <a:lnTo>
                  <a:pt x="613076" y="571833"/>
                </a:lnTo>
                <a:lnTo>
                  <a:pt x="0" y="57183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562046" y="5998511"/>
            <a:ext cx="613076" cy="571833"/>
          </a:xfrm>
          <a:custGeom>
            <a:avLst/>
            <a:gdLst/>
            <a:ahLst/>
            <a:cxnLst/>
            <a:rect r="r" b="b" t="t" l="l"/>
            <a:pathLst>
              <a:path h="571833" w="613076">
                <a:moveTo>
                  <a:pt x="0" y="0"/>
                </a:moveTo>
                <a:lnTo>
                  <a:pt x="613076" y="0"/>
                </a:lnTo>
                <a:lnTo>
                  <a:pt x="613076" y="571832"/>
                </a:lnTo>
                <a:lnTo>
                  <a:pt x="0" y="57183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3707751" y="4250308"/>
            <a:ext cx="4187794" cy="439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3"/>
              </a:lnSpc>
            </a:pPr>
            <a:r>
              <a:rPr lang="en-US" sz="2559" b="true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Introducción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644491" y="4775844"/>
            <a:ext cx="4314313" cy="1105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8"/>
              </a:lnSpc>
            </a:pPr>
            <a:r>
              <a:rPr lang="en-US" sz="1629" i="true" spc="159">
                <a:solidFill>
                  <a:srgbClr val="000000"/>
                </a:solidFill>
                <a:latin typeface="Anonymous Pro Italics"/>
                <a:ea typeface="Anonymous Pro Italics"/>
                <a:cs typeface="Anonymous Pro Italics"/>
                <a:sym typeface="Anonymous Pro Italics"/>
              </a:rPr>
              <a:t> La variabilidad en los precios de las viviendas en Seattle y la necesidad de estimaciones precisas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626783" y="6113192"/>
            <a:ext cx="4187794" cy="423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3"/>
              </a:lnSpc>
            </a:pPr>
            <a:r>
              <a:rPr lang="en-US" sz="2459" b="true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Datos Utilizados: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523919" y="6620814"/>
            <a:ext cx="4314313" cy="269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10"/>
              </a:lnSpc>
            </a:pPr>
            <a:r>
              <a:rPr lang="en-US" sz="1529" i="true" spc="149">
                <a:solidFill>
                  <a:srgbClr val="000000"/>
                </a:solidFill>
                <a:latin typeface="Anonymous Pro Italics"/>
                <a:ea typeface="Anonymous Pro Italics"/>
                <a:cs typeface="Anonymous Pro Italics"/>
                <a:sym typeface="Anonymous Pro Italics"/>
              </a:rPr>
              <a:t>Descripción del conjunto de datos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8391463" y="3178491"/>
            <a:ext cx="613076" cy="571833"/>
          </a:xfrm>
          <a:custGeom>
            <a:avLst/>
            <a:gdLst/>
            <a:ahLst/>
            <a:cxnLst/>
            <a:rect r="r" b="b" t="t" l="l"/>
            <a:pathLst>
              <a:path h="571833" w="613076">
                <a:moveTo>
                  <a:pt x="0" y="0"/>
                </a:moveTo>
                <a:lnTo>
                  <a:pt x="613076" y="0"/>
                </a:lnTo>
                <a:lnTo>
                  <a:pt x="613076" y="571833"/>
                </a:lnTo>
                <a:lnTo>
                  <a:pt x="0" y="57183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0479856" y="2918550"/>
            <a:ext cx="4187794" cy="423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3"/>
              </a:lnSpc>
            </a:pPr>
            <a:r>
              <a:rPr lang="en-US" sz="2459" b="true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Modelos Aplicados: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479856" y="3432210"/>
            <a:ext cx="4314313" cy="394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4"/>
              </a:lnSpc>
            </a:pPr>
            <a:r>
              <a:rPr lang="en-US" sz="2329" i="true" spc="228">
                <a:solidFill>
                  <a:srgbClr val="000000"/>
                </a:solidFill>
                <a:latin typeface="Anonymous Pro Italics"/>
                <a:ea typeface="Anonymous Pro Italics"/>
                <a:cs typeface="Anonymous Pro Italics"/>
                <a:sym typeface="Anonymous Pro Italics"/>
              </a:rPr>
              <a:t>Algoritmos probado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266238" y="2480098"/>
            <a:ext cx="1173181" cy="1651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b="true" sz="9599">
                <a:solidFill>
                  <a:srgbClr val="160059"/>
                </a:solidFill>
                <a:latin typeface="HK Modular"/>
                <a:ea typeface="HK Modular"/>
                <a:cs typeface="HK Modular"/>
                <a:sym typeface="HK Modular"/>
              </a:rPr>
              <a:t>4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266238" y="3960293"/>
            <a:ext cx="1173181" cy="1651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b="true" sz="9599">
                <a:solidFill>
                  <a:srgbClr val="160059"/>
                </a:solidFill>
                <a:latin typeface="HK Modular"/>
                <a:ea typeface="HK Modular"/>
                <a:cs typeface="HK Modular"/>
                <a:sym typeface="HK Modular"/>
              </a:rPr>
              <a:t>5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266238" y="5440487"/>
            <a:ext cx="1173181" cy="1651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b="true" sz="9599">
                <a:solidFill>
                  <a:srgbClr val="160059"/>
                </a:solidFill>
                <a:latin typeface="HK Modular"/>
                <a:ea typeface="HK Modular"/>
                <a:cs typeface="HK Modular"/>
                <a:sym typeface="HK Modular"/>
              </a:rPr>
              <a:t>6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8391463" y="4561599"/>
            <a:ext cx="613076" cy="571833"/>
          </a:xfrm>
          <a:custGeom>
            <a:avLst/>
            <a:gdLst/>
            <a:ahLst/>
            <a:cxnLst/>
            <a:rect r="r" b="b" t="t" l="l"/>
            <a:pathLst>
              <a:path h="571833" w="613076">
                <a:moveTo>
                  <a:pt x="0" y="0"/>
                </a:moveTo>
                <a:lnTo>
                  <a:pt x="613076" y="0"/>
                </a:lnTo>
                <a:lnTo>
                  <a:pt x="613076" y="571833"/>
                </a:lnTo>
                <a:lnTo>
                  <a:pt x="0" y="57183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8391463" y="5964661"/>
            <a:ext cx="613076" cy="571833"/>
          </a:xfrm>
          <a:custGeom>
            <a:avLst/>
            <a:gdLst/>
            <a:ahLst/>
            <a:cxnLst/>
            <a:rect r="r" b="b" t="t" l="l"/>
            <a:pathLst>
              <a:path h="571833" w="613076">
                <a:moveTo>
                  <a:pt x="0" y="0"/>
                </a:moveTo>
                <a:lnTo>
                  <a:pt x="613076" y="0"/>
                </a:lnTo>
                <a:lnTo>
                  <a:pt x="613076" y="571833"/>
                </a:lnTo>
                <a:lnTo>
                  <a:pt x="0" y="57183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10545498" y="4388616"/>
            <a:ext cx="4187794" cy="439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3"/>
              </a:lnSpc>
            </a:pPr>
            <a:r>
              <a:rPr lang="en-US" sz="2559" b="true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Resultados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545498" y="4902275"/>
            <a:ext cx="4314313" cy="320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4"/>
              </a:lnSpc>
            </a:pPr>
            <a:r>
              <a:rPr lang="en-US" sz="1829" i="true" spc="179">
                <a:solidFill>
                  <a:srgbClr val="000000"/>
                </a:solidFill>
                <a:latin typeface="Anonymous Pro Italics"/>
                <a:ea typeface="Anonymous Pro Italics"/>
                <a:cs typeface="Anonymous Pro Italics"/>
                <a:sym typeface="Anonymous Pro Italics"/>
              </a:rPr>
              <a:t>Métricas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590328" y="5858681"/>
            <a:ext cx="4187794" cy="439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3"/>
              </a:lnSpc>
            </a:pPr>
            <a:r>
              <a:rPr lang="en-US" sz="2559" b="true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Conclusiones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590328" y="6372340"/>
            <a:ext cx="4314313" cy="394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4"/>
              </a:lnSpc>
            </a:pPr>
            <a:r>
              <a:rPr lang="en-US" sz="2329" i="true" spc="228">
                <a:solidFill>
                  <a:srgbClr val="000000"/>
                </a:solidFill>
                <a:latin typeface="Anonymous Pro Italics"/>
                <a:ea typeface="Anonymous Pro Italics"/>
                <a:cs typeface="Anonymous Pro Italics"/>
                <a:sym typeface="Anonymous Pro Italics"/>
              </a:rPr>
              <a:t>Próximos pasos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3880" y="5945354"/>
            <a:ext cx="2553980" cy="3312946"/>
          </a:xfrm>
          <a:custGeom>
            <a:avLst/>
            <a:gdLst/>
            <a:ahLst/>
            <a:cxnLst/>
            <a:rect r="r" b="b" t="t" l="l"/>
            <a:pathLst>
              <a:path h="3312946" w="2553980">
                <a:moveTo>
                  <a:pt x="0" y="0"/>
                </a:moveTo>
                <a:lnTo>
                  <a:pt x="2553980" y="0"/>
                </a:lnTo>
                <a:lnTo>
                  <a:pt x="2553980" y="3312946"/>
                </a:lnTo>
                <a:lnTo>
                  <a:pt x="0" y="33129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4287" y="8832338"/>
            <a:ext cx="8821166" cy="2277465"/>
          </a:xfrm>
          <a:custGeom>
            <a:avLst/>
            <a:gdLst/>
            <a:ahLst/>
            <a:cxnLst/>
            <a:rect r="r" b="b" t="t" l="l"/>
            <a:pathLst>
              <a:path h="2277465" w="8821166">
                <a:moveTo>
                  <a:pt x="0" y="0"/>
                </a:moveTo>
                <a:lnTo>
                  <a:pt x="8821166" y="0"/>
                </a:lnTo>
                <a:lnTo>
                  <a:pt x="8821166" y="2277465"/>
                </a:lnTo>
                <a:lnTo>
                  <a:pt x="0" y="22774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64011" y="0"/>
            <a:ext cx="1257453" cy="3373653"/>
          </a:xfrm>
          <a:custGeom>
            <a:avLst/>
            <a:gdLst/>
            <a:ahLst/>
            <a:cxnLst/>
            <a:rect r="r" b="b" t="t" l="l"/>
            <a:pathLst>
              <a:path h="3373653" w="1257453">
                <a:moveTo>
                  <a:pt x="0" y="0"/>
                </a:moveTo>
                <a:lnTo>
                  <a:pt x="1257453" y="0"/>
                </a:lnTo>
                <a:lnTo>
                  <a:pt x="1257453" y="3373653"/>
                </a:lnTo>
                <a:lnTo>
                  <a:pt x="0" y="33736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944976" y="5945354"/>
            <a:ext cx="2553980" cy="3312946"/>
          </a:xfrm>
          <a:custGeom>
            <a:avLst/>
            <a:gdLst/>
            <a:ahLst/>
            <a:cxnLst/>
            <a:rect r="r" b="b" t="t" l="l"/>
            <a:pathLst>
              <a:path h="3312946" w="2553980">
                <a:moveTo>
                  <a:pt x="0" y="0"/>
                </a:moveTo>
                <a:lnTo>
                  <a:pt x="2553980" y="0"/>
                </a:lnTo>
                <a:lnTo>
                  <a:pt x="2553980" y="3312946"/>
                </a:lnTo>
                <a:lnTo>
                  <a:pt x="0" y="33129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34393" y="8832338"/>
            <a:ext cx="8821166" cy="2277465"/>
          </a:xfrm>
          <a:custGeom>
            <a:avLst/>
            <a:gdLst/>
            <a:ahLst/>
            <a:cxnLst/>
            <a:rect r="r" b="b" t="t" l="l"/>
            <a:pathLst>
              <a:path h="2277465" w="8821166">
                <a:moveTo>
                  <a:pt x="0" y="0"/>
                </a:moveTo>
                <a:lnTo>
                  <a:pt x="8821166" y="0"/>
                </a:lnTo>
                <a:lnTo>
                  <a:pt x="8821166" y="2277465"/>
                </a:lnTo>
                <a:lnTo>
                  <a:pt x="0" y="22774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517409" y="2552193"/>
            <a:ext cx="9024796" cy="4847899"/>
            <a:chOff x="0" y="0"/>
            <a:chExt cx="1917132" cy="10298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17132" cy="1029836"/>
            </a:xfrm>
            <a:custGeom>
              <a:avLst/>
              <a:gdLst/>
              <a:ahLst/>
              <a:cxnLst/>
              <a:rect r="r" b="b" t="t" l="l"/>
              <a:pathLst>
                <a:path h="1029836" w="1917132">
                  <a:moveTo>
                    <a:pt x="1917132" y="0"/>
                  </a:moveTo>
                  <a:lnTo>
                    <a:pt x="0" y="0"/>
                  </a:lnTo>
                  <a:lnTo>
                    <a:pt x="0" y="841876"/>
                  </a:lnTo>
                  <a:lnTo>
                    <a:pt x="157480" y="841876"/>
                  </a:lnTo>
                  <a:lnTo>
                    <a:pt x="157480" y="1029836"/>
                  </a:lnTo>
                  <a:lnTo>
                    <a:pt x="463550" y="841876"/>
                  </a:lnTo>
                  <a:lnTo>
                    <a:pt x="1917132" y="841876"/>
                  </a:lnTo>
                  <a:lnTo>
                    <a:pt x="1917132" y="0"/>
                  </a:lnTo>
                  <a:close/>
                </a:path>
              </a:pathLst>
            </a:custGeom>
            <a:solidFill>
              <a:srgbClr val="006D4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917132" cy="886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4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965130" y="-39192"/>
            <a:ext cx="859051" cy="2304772"/>
          </a:xfrm>
          <a:custGeom>
            <a:avLst/>
            <a:gdLst/>
            <a:ahLst/>
            <a:cxnLst/>
            <a:rect r="r" b="b" t="t" l="l"/>
            <a:pathLst>
              <a:path h="2304772" w="859051">
                <a:moveTo>
                  <a:pt x="0" y="0"/>
                </a:moveTo>
                <a:lnTo>
                  <a:pt x="859052" y="0"/>
                </a:lnTo>
                <a:lnTo>
                  <a:pt x="859052" y="2304771"/>
                </a:lnTo>
                <a:lnTo>
                  <a:pt x="0" y="23047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49873" y="-39192"/>
            <a:ext cx="1215257" cy="3260446"/>
          </a:xfrm>
          <a:custGeom>
            <a:avLst/>
            <a:gdLst/>
            <a:ahLst/>
            <a:cxnLst/>
            <a:rect r="r" b="b" t="t" l="l"/>
            <a:pathLst>
              <a:path h="3260446" w="1215257">
                <a:moveTo>
                  <a:pt x="0" y="0"/>
                </a:moveTo>
                <a:lnTo>
                  <a:pt x="1215257" y="0"/>
                </a:lnTo>
                <a:lnTo>
                  <a:pt x="1215257" y="3260445"/>
                </a:lnTo>
                <a:lnTo>
                  <a:pt x="0" y="32604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127132" y="7648540"/>
            <a:ext cx="1578113" cy="1127634"/>
          </a:xfrm>
          <a:custGeom>
            <a:avLst/>
            <a:gdLst/>
            <a:ahLst/>
            <a:cxnLst/>
            <a:rect r="r" b="b" t="t" l="l"/>
            <a:pathLst>
              <a:path h="1127634" w="1578113">
                <a:moveTo>
                  <a:pt x="0" y="0"/>
                </a:moveTo>
                <a:lnTo>
                  <a:pt x="1578113" y="0"/>
                </a:lnTo>
                <a:lnTo>
                  <a:pt x="1578113" y="1127634"/>
                </a:lnTo>
                <a:lnTo>
                  <a:pt x="0" y="11276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528227" y="644329"/>
            <a:ext cx="10372687" cy="1250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89"/>
              </a:lnSpc>
            </a:pPr>
            <a:r>
              <a:rPr lang="en-US" b="true" sz="7277">
                <a:solidFill>
                  <a:srgbClr val="205732"/>
                </a:solidFill>
                <a:latin typeface="HK Modular"/>
                <a:ea typeface="HK Modular"/>
                <a:cs typeface="HK Modular"/>
                <a:sym typeface="HK Modular"/>
              </a:rPr>
              <a:t>INTRODUCCIÓN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914172" y="2802437"/>
            <a:ext cx="8231269" cy="2890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7"/>
              </a:lnSpc>
            </a:pPr>
            <a:r>
              <a:rPr lang="en-US" sz="2069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Este estudio busca comprender la variabilidad en los precios de las viviendas, identificando factores clave como ubicación, tamaño y condiciones del mercado. Utilizando análisis de datos y algoritmos de Machine Learning, se desarrollarán modelos predictivos precisos para facilitar la toma de decisiones estratégicas en el sector inmobiliario, mejorando las proyecciones y aportando insights valiosos sobre las dinámicas locales.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34120" y="3404686"/>
            <a:ext cx="5707760" cy="6153919"/>
          </a:xfrm>
          <a:custGeom>
            <a:avLst/>
            <a:gdLst/>
            <a:ahLst/>
            <a:cxnLst/>
            <a:rect r="r" b="b" t="t" l="l"/>
            <a:pathLst>
              <a:path h="6153919" w="5707760">
                <a:moveTo>
                  <a:pt x="0" y="0"/>
                </a:moveTo>
                <a:lnTo>
                  <a:pt x="5707760" y="0"/>
                </a:lnTo>
                <a:lnTo>
                  <a:pt x="5707760" y="6153919"/>
                </a:lnTo>
                <a:lnTo>
                  <a:pt x="0" y="61539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55619" y="9262475"/>
            <a:ext cx="7721190" cy="1165198"/>
          </a:xfrm>
          <a:custGeom>
            <a:avLst/>
            <a:gdLst/>
            <a:ahLst/>
            <a:cxnLst/>
            <a:rect r="r" b="b" t="t" l="l"/>
            <a:pathLst>
              <a:path h="1165198" w="7721190">
                <a:moveTo>
                  <a:pt x="0" y="0"/>
                </a:moveTo>
                <a:lnTo>
                  <a:pt x="7721191" y="0"/>
                </a:lnTo>
                <a:lnTo>
                  <a:pt x="7721191" y="1165198"/>
                </a:lnTo>
                <a:lnTo>
                  <a:pt x="0" y="1165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65571" y="9262475"/>
            <a:ext cx="7721190" cy="1165198"/>
          </a:xfrm>
          <a:custGeom>
            <a:avLst/>
            <a:gdLst/>
            <a:ahLst/>
            <a:cxnLst/>
            <a:rect r="r" b="b" t="t" l="l"/>
            <a:pathLst>
              <a:path h="1165198" w="7721190">
                <a:moveTo>
                  <a:pt x="0" y="0"/>
                </a:moveTo>
                <a:lnTo>
                  <a:pt x="7721190" y="0"/>
                </a:lnTo>
                <a:lnTo>
                  <a:pt x="7721190" y="1165198"/>
                </a:lnTo>
                <a:lnTo>
                  <a:pt x="0" y="1165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376810" y="9183070"/>
            <a:ext cx="7721190" cy="1165198"/>
          </a:xfrm>
          <a:custGeom>
            <a:avLst/>
            <a:gdLst/>
            <a:ahLst/>
            <a:cxnLst/>
            <a:rect r="r" b="b" t="t" l="l"/>
            <a:pathLst>
              <a:path h="1165198" w="7721190">
                <a:moveTo>
                  <a:pt x="0" y="0"/>
                </a:moveTo>
                <a:lnTo>
                  <a:pt x="7721190" y="0"/>
                </a:lnTo>
                <a:lnTo>
                  <a:pt x="7721190" y="1165198"/>
                </a:lnTo>
                <a:lnTo>
                  <a:pt x="0" y="1165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46213" y="6396460"/>
            <a:ext cx="1724806" cy="3162144"/>
          </a:xfrm>
          <a:custGeom>
            <a:avLst/>
            <a:gdLst/>
            <a:ahLst/>
            <a:cxnLst/>
            <a:rect r="r" b="b" t="t" l="l"/>
            <a:pathLst>
              <a:path h="3162144" w="1724806">
                <a:moveTo>
                  <a:pt x="0" y="0"/>
                </a:moveTo>
                <a:lnTo>
                  <a:pt x="1724806" y="0"/>
                </a:lnTo>
                <a:lnTo>
                  <a:pt x="1724806" y="3162145"/>
                </a:lnTo>
                <a:lnTo>
                  <a:pt x="0" y="31621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073316" y="7786228"/>
            <a:ext cx="1624142" cy="1772377"/>
          </a:xfrm>
          <a:custGeom>
            <a:avLst/>
            <a:gdLst/>
            <a:ahLst/>
            <a:cxnLst/>
            <a:rect r="r" b="b" t="t" l="l"/>
            <a:pathLst>
              <a:path h="1772377" w="1624142">
                <a:moveTo>
                  <a:pt x="0" y="0"/>
                </a:moveTo>
                <a:lnTo>
                  <a:pt x="1624141" y="0"/>
                </a:lnTo>
                <a:lnTo>
                  <a:pt x="1624141" y="1772377"/>
                </a:lnTo>
                <a:lnTo>
                  <a:pt x="0" y="17723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5400000">
            <a:off x="6070140" y="-1076874"/>
            <a:ext cx="4883654" cy="10931506"/>
            <a:chOff x="0" y="0"/>
            <a:chExt cx="6014889" cy="1346364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014889" cy="13463650"/>
            </a:xfrm>
            <a:custGeom>
              <a:avLst/>
              <a:gdLst/>
              <a:ahLst/>
              <a:cxnLst/>
              <a:rect r="r" b="b" t="t" l="l"/>
              <a:pathLst>
                <a:path h="13463650" w="6014889">
                  <a:moveTo>
                    <a:pt x="5308769" y="10975627"/>
                  </a:moveTo>
                  <a:lnTo>
                    <a:pt x="5308769" y="0"/>
                  </a:lnTo>
                  <a:lnTo>
                    <a:pt x="0" y="0"/>
                  </a:lnTo>
                  <a:lnTo>
                    <a:pt x="0" y="13463650"/>
                  </a:lnTo>
                  <a:lnTo>
                    <a:pt x="5308769" y="13463650"/>
                  </a:lnTo>
                  <a:lnTo>
                    <a:pt x="5308769" y="11568809"/>
                  </a:lnTo>
                  <a:lnTo>
                    <a:pt x="6014889" y="11277979"/>
                  </a:lnTo>
                  <a:lnTo>
                    <a:pt x="5308769" y="10975627"/>
                  </a:lnTo>
                  <a:close/>
                </a:path>
              </a:pathLst>
            </a:custGeom>
            <a:solidFill>
              <a:srgbClr val="F0F9F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3130091" y="1667675"/>
            <a:ext cx="1122590" cy="1016455"/>
          </a:xfrm>
          <a:custGeom>
            <a:avLst/>
            <a:gdLst/>
            <a:ahLst/>
            <a:cxnLst/>
            <a:rect r="r" b="b" t="t" l="l"/>
            <a:pathLst>
              <a:path h="1016455" w="1122590">
                <a:moveTo>
                  <a:pt x="0" y="0"/>
                </a:moveTo>
                <a:lnTo>
                  <a:pt x="1122591" y="0"/>
                </a:lnTo>
                <a:lnTo>
                  <a:pt x="1122591" y="1016454"/>
                </a:lnTo>
                <a:lnTo>
                  <a:pt x="0" y="10164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428071" y="355567"/>
            <a:ext cx="4936169" cy="1202630"/>
          </a:xfrm>
          <a:custGeom>
            <a:avLst/>
            <a:gdLst/>
            <a:ahLst/>
            <a:cxnLst/>
            <a:rect r="r" b="b" t="t" l="l"/>
            <a:pathLst>
              <a:path h="1202630" w="4936169">
                <a:moveTo>
                  <a:pt x="0" y="0"/>
                </a:moveTo>
                <a:lnTo>
                  <a:pt x="4936168" y="0"/>
                </a:lnTo>
                <a:lnTo>
                  <a:pt x="4936168" y="1202630"/>
                </a:lnTo>
                <a:lnTo>
                  <a:pt x="0" y="12026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065571" y="1028700"/>
            <a:ext cx="5245314" cy="1277949"/>
          </a:xfrm>
          <a:custGeom>
            <a:avLst/>
            <a:gdLst/>
            <a:ahLst/>
            <a:cxnLst/>
            <a:rect r="r" b="b" t="t" l="l"/>
            <a:pathLst>
              <a:path h="1277949" w="5245314">
                <a:moveTo>
                  <a:pt x="0" y="0"/>
                </a:moveTo>
                <a:lnTo>
                  <a:pt x="5245314" y="0"/>
                </a:lnTo>
                <a:lnTo>
                  <a:pt x="5245314" y="1277949"/>
                </a:lnTo>
                <a:lnTo>
                  <a:pt x="0" y="12779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807534" y="231278"/>
            <a:ext cx="2978226" cy="725604"/>
          </a:xfrm>
          <a:custGeom>
            <a:avLst/>
            <a:gdLst/>
            <a:ahLst/>
            <a:cxnLst/>
            <a:rect r="r" b="b" t="t" l="l"/>
            <a:pathLst>
              <a:path h="725604" w="2978226">
                <a:moveTo>
                  <a:pt x="0" y="0"/>
                </a:moveTo>
                <a:lnTo>
                  <a:pt x="2978226" y="0"/>
                </a:lnTo>
                <a:lnTo>
                  <a:pt x="2978226" y="725604"/>
                </a:lnTo>
                <a:lnTo>
                  <a:pt x="0" y="7256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336215" y="8244140"/>
            <a:ext cx="716405" cy="716405"/>
          </a:xfrm>
          <a:custGeom>
            <a:avLst/>
            <a:gdLst/>
            <a:ahLst/>
            <a:cxnLst/>
            <a:rect r="r" b="b" t="t" l="l"/>
            <a:pathLst>
              <a:path h="716405" w="716405">
                <a:moveTo>
                  <a:pt x="0" y="0"/>
                </a:moveTo>
                <a:lnTo>
                  <a:pt x="716405" y="0"/>
                </a:lnTo>
                <a:lnTo>
                  <a:pt x="716405" y="716405"/>
                </a:lnTo>
                <a:lnTo>
                  <a:pt x="0" y="71640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665921" y="8244140"/>
            <a:ext cx="716405" cy="716405"/>
          </a:xfrm>
          <a:custGeom>
            <a:avLst/>
            <a:gdLst/>
            <a:ahLst/>
            <a:cxnLst/>
            <a:rect r="r" b="b" t="t" l="l"/>
            <a:pathLst>
              <a:path h="716405" w="716405">
                <a:moveTo>
                  <a:pt x="0" y="0"/>
                </a:moveTo>
                <a:lnTo>
                  <a:pt x="716405" y="0"/>
                </a:lnTo>
                <a:lnTo>
                  <a:pt x="716405" y="716405"/>
                </a:lnTo>
                <a:lnTo>
                  <a:pt x="0" y="71640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824897" y="2047039"/>
            <a:ext cx="868805" cy="868805"/>
          </a:xfrm>
          <a:custGeom>
            <a:avLst/>
            <a:gdLst/>
            <a:ahLst/>
            <a:cxnLst/>
            <a:rect r="r" b="b" t="t" l="l"/>
            <a:pathLst>
              <a:path h="868805" w="868805">
                <a:moveTo>
                  <a:pt x="0" y="0"/>
                </a:moveTo>
                <a:lnTo>
                  <a:pt x="868806" y="0"/>
                </a:lnTo>
                <a:lnTo>
                  <a:pt x="868806" y="868805"/>
                </a:lnTo>
                <a:lnTo>
                  <a:pt x="0" y="86880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173380" y="6548986"/>
            <a:ext cx="1445550" cy="2713489"/>
          </a:xfrm>
          <a:custGeom>
            <a:avLst/>
            <a:gdLst/>
            <a:ahLst/>
            <a:cxnLst/>
            <a:rect r="r" b="b" t="t" l="l"/>
            <a:pathLst>
              <a:path h="2713489" w="1445550">
                <a:moveTo>
                  <a:pt x="0" y="0"/>
                </a:moveTo>
                <a:lnTo>
                  <a:pt x="1445550" y="0"/>
                </a:lnTo>
                <a:lnTo>
                  <a:pt x="1445550" y="2713489"/>
                </a:lnTo>
                <a:lnTo>
                  <a:pt x="0" y="271348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167035" y="3357061"/>
            <a:ext cx="10123959" cy="2915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0"/>
              </a:lnSpc>
            </a:pPr>
          </a:p>
          <a:p>
            <a:pPr algn="ctr" marL="401040" indent="-200520" lvl="1">
              <a:lnSpc>
                <a:spcPts val="2600"/>
              </a:lnSpc>
              <a:buFont typeface="Arial"/>
              <a:buChar char="•"/>
            </a:pPr>
            <a:r>
              <a:rPr lang="en-US" sz="1857">
                <a:solidFill>
                  <a:srgbClr val="000000"/>
                </a:solidFill>
                <a:latin typeface="Anonymous Pro"/>
                <a:ea typeface="Anonymous Pro"/>
                <a:cs typeface="Anonymous Pro"/>
                <a:sym typeface="Anonymous Pro"/>
              </a:rPr>
              <a:t>Fuente: Datos públicos de propiedades en Seattle. Encontrado en Kaggle</a:t>
            </a:r>
          </a:p>
          <a:p>
            <a:pPr algn="ctr" marL="401040" indent="-200520" lvl="1">
              <a:lnSpc>
                <a:spcPts val="2600"/>
              </a:lnSpc>
              <a:buFont typeface="Arial"/>
              <a:buChar char="•"/>
            </a:pPr>
            <a:r>
              <a:rPr lang="en-US" sz="1857">
                <a:solidFill>
                  <a:srgbClr val="000000"/>
                </a:solidFill>
                <a:latin typeface="Anonymous Pro"/>
                <a:ea typeface="Anonymous Pro"/>
                <a:cs typeface="Anonymous Pro"/>
                <a:sym typeface="Anonymous Pro"/>
              </a:rPr>
              <a:t>Tamaño: Más de 20,000 registros con más de 15 características.</a:t>
            </a:r>
          </a:p>
          <a:p>
            <a:pPr algn="ctr" marL="401040" indent="-200520" lvl="1">
              <a:lnSpc>
                <a:spcPts val="2600"/>
              </a:lnSpc>
              <a:buFont typeface="Arial"/>
              <a:buChar char="•"/>
            </a:pPr>
            <a:r>
              <a:rPr lang="en-US" sz="1857">
                <a:solidFill>
                  <a:srgbClr val="000000"/>
                </a:solidFill>
                <a:latin typeface="Anonymous Pro"/>
                <a:ea typeface="Anonymous Pro"/>
                <a:cs typeface="Anonymous Pro"/>
                <a:sym typeface="Anonymous Pro"/>
              </a:rPr>
              <a:t>Características clave:</a:t>
            </a:r>
          </a:p>
          <a:p>
            <a:pPr algn="ctr" marL="401040" indent="-200520" lvl="1">
              <a:lnSpc>
                <a:spcPts val="2600"/>
              </a:lnSpc>
              <a:buFont typeface="Arial"/>
              <a:buChar char="•"/>
            </a:pPr>
            <a:r>
              <a:rPr lang="en-US" sz="1857">
                <a:solidFill>
                  <a:srgbClr val="000000"/>
                </a:solidFill>
                <a:latin typeface="Anonymous Pro"/>
                <a:ea typeface="Anonymous Pro"/>
                <a:cs typeface="Anonymous Pro"/>
                <a:sym typeface="Anonymous Pro"/>
              </a:rPr>
              <a:t>Ubicación (coordenadas, distancia al centro).</a:t>
            </a:r>
          </a:p>
          <a:p>
            <a:pPr algn="ctr" marL="401040" indent="-200520" lvl="1">
              <a:lnSpc>
                <a:spcPts val="2600"/>
              </a:lnSpc>
              <a:buFont typeface="Arial"/>
              <a:buChar char="•"/>
            </a:pPr>
            <a:r>
              <a:rPr lang="en-US" sz="1857">
                <a:solidFill>
                  <a:srgbClr val="000000"/>
                </a:solidFill>
                <a:latin typeface="Anonymous Pro"/>
                <a:ea typeface="Anonymous Pro"/>
                <a:cs typeface="Anonymous Pro"/>
                <a:sym typeface="Anonymous Pro"/>
              </a:rPr>
              <a:t>Tamaño (pies cuadrados habitables y de terreno).</a:t>
            </a:r>
          </a:p>
          <a:p>
            <a:pPr algn="ctr" marL="401040" indent="-200520" lvl="1">
              <a:lnSpc>
                <a:spcPts val="2600"/>
              </a:lnSpc>
              <a:buFont typeface="Arial"/>
              <a:buChar char="•"/>
            </a:pPr>
            <a:r>
              <a:rPr lang="en-US" sz="1857">
                <a:solidFill>
                  <a:srgbClr val="000000"/>
                </a:solidFill>
                <a:latin typeface="Anonymous Pro"/>
                <a:ea typeface="Anonymous Pro"/>
                <a:cs typeface="Anonymous Pro"/>
                <a:sym typeface="Anonymous Pro"/>
              </a:rPr>
              <a:t>Antigüedad (año de construcción o renovación).</a:t>
            </a:r>
          </a:p>
          <a:p>
            <a:pPr algn="ctr">
              <a:lnSpc>
                <a:spcPts val="2600"/>
              </a:lnSpc>
            </a:pPr>
          </a:p>
          <a:p>
            <a:pPr algn="ctr">
              <a:lnSpc>
                <a:spcPts val="260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3424261" y="2382662"/>
            <a:ext cx="10267125" cy="821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35"/>
              </a:lnSpc>
            </a:pPr>
            <a:r>
              <a:rPr lang="en-US" b="true" sz="4810">
                <a:solidFill>
                  <a:srgbClr val="C30000"/>
                </a:solidFill>
                <a:latin typeface="HK Modular"/>
                <a:ea typeface="HK Modular"/>
                <a:cs typeface="HK Modular"/>
                <a:sym typeface="HK Modular"/>
              </a:rPr>
              <a:t>DATOS UTILIZADOS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B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73854" y="188857"/>
            <a:ext cx="13991622" cy="9654219"/>
          </a:xfrm>
          <a:custGeom>
            <a:avLst/>
            <a:gdLst/>
            <a:ahLst/>
            <a:cxnLst/>
            <a:rect r="r" b="b" t="t" l="l"/>
            <a:pathLst>
              <a:path h="9654219" w="13991622">
                <a:moveTo>
                  <a:pt x="0" y="0"/>
                </a:moveTo>
                <a:lnTo>
                  <a:pt x="13991622" y="0"/>
                </a:lnTo>
                <a:lnTo>
                  <a:pt x="13991622" y="9654219"/>
                </a:lnTo>
                <a:lnTo>
                  <a:pt x="0" y="96542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865476" y="4157595"/>
            <a:ext cx="2416076" cy="557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5"/>
              </a:lnSpc>
              <a:spcBef>
                <a:spcPct val="0"/>
              </a:spcBef>
            </a:pPr>
            <a:r>
              <a:rPr lang="en-US" b="true" sz="3168">
                <a:solidFill>
                  <a:srgbClr val="AA4FE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INTERACTIVE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B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2779" y="2600579"/>
            <a:ext cx="525271" cy="816100"/>
          </a:xfrm>
          <a:custGeom>
            <a:avLst/>
            <a:gdLst/>
            <a:ahLst/>
            <a:cxnLst/>
            <a:rect r="r" b="b" t="t" l="l"/>
            <a:pathLst>
              <a:path h="816100" w="525271">
                <a:moveTo>
                  <a:pt x="0" y="0"/>
                </a:moveTo>
                <a:lnTo>
                  <a:pt x="525272" y="0"/>
                </a:lnTo>
                <a:lnTo>
                  <a:pt x="525272" y="816099"/>
                </a:lnTo>
                <a:lnTo>
                  <a:pt x="0" y="8160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33656" y="7587959"/>
            <a:ext cx="598525" cy="598525"/>
          </a:xfrm>
          <a:custGeom>
            <a:avLst/>
            <a:gdLst/>
            <a:ahLst/>
            <a:cxnLst/>
            <a:rect r="r" b="b" t="t" l="l"/>
            <a:pathLst>
              <a:path h="598525" w="598525">
                <a:moveTo>
                  <a:pt x="0" y="0"/>
                </a:moveTo>
                <a:lnTo>
                  <a:pt x="598524" y="0"/>
                </a:lnTo>
                <a:lnTo>
                  <a:pt x="598524" y="598525"/>
                </a:lnTo>
                <a:lnTo>
                  <a:pt x="0" y="598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0293" y="5420963"/>
            <a:ext cx="3813589" cy="3813589"/>
          </a:xfrm>
          <a:custGeom>
            <a:avLst/>
            <a:gdLst/>
            <a:ahLst/>
            <a:cxnLst/>
            <a:rect r="r" b="b" t="t" l="l"/>
            <a:pathLst>
              <a:path h="3813589" w="3813589">
                <a:moveTo>
                  <a:pt x="0" y="0"/>
                </a:moveTo>
                <a:lnTo>
                  <a:pt x="3813588" y="0"/>
                </a:lnTo>
                <a:lnTo>
                  <a:pt x="3813588" y="3813589"/>
                </a:lnTo>
                <a:lnTo>
                  <a:pt x="0" y="38135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14511" y="1601413"/>
            <a:ext cx="1122417" cy="1870695"/>
          </a:xfrm>
          <a:custGeom>
            <a:avLst/>
            <a:gdLst/>
            <a:ahLst/>
            <a:cxnLst/>
            <a:rect r="r" b="b" t="t" l="l"/>
            <a:pathLst>
              <a:path h="1870695" w="1122417">
                <a:moveTo>
                  <a:pt x="0" y="0"/>
                </a:moveTo>
                <a:lnTo>
                  <a:pt x="1122417" y="0"/>
                </a:lnTo>
                <a:lnTo>
                  <a:pt x="1122417" y="1870695"/>
                </a:lnTo>
                <a:lnTo>
                  <a:pt x="0" y="18706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703591" y="-216225"/>
            <a:ext cx="1735909" cy="4657318"/>
          </a:xfrm>
          <a:custGeom>
            <a:avLst/>
            <a:gdLst/>
            <a:ahLst/>
            <a:cxnLst/>
            <a:rect r="r" b="b" t="t" l="l"/>
            <a:pathLst>
              <a:path h="4657318" w="1735909">
                <a:moveTo>
                  <a:pt x="0" y="0"/>
                </a:moveTo>
                <a:lnTo>
                  <a:pt x="1735909" y="0"/>
                </a:lnTo>
                <a:lnTo>
                  <a:pt x="1735909" y="4657318"/>
                </a:lnTo>
                <a:lnTo>
                  <a:pt x="0" y="46573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10293" y="112658"/>
            <a:ext cx="4936169" cy="1202630"/>
          </a:xfrm>
          <a:custGeom>
            <a:avLst/>
            <a:gdLst/>
            <a:ahLst/>
            <a:cxnLst/>
            <a:rect r="r" b="b" t="t" l="l"/>
            <a:pathLst>
              <a:path h="1202630" w="4936169">
                <a:moveTo>
                  <a:pt x="0" y="0"/>
                </a:moveTo>
                <a:lnTo>
                  <a:pt x="4936168" y="0"/>
                </a:lnTo>
                <a:lnTo>
                  <a:pt x="4936168" y="1202630"/>
                </a:lnTo>
                <a:lnTo>
                  <a:pt x="0" y="12026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03591" y="4441093"/>
            <a:ext cx="1855070" cy="4977016"/>
          </a:xfrm>
          <a:custGeom>
            <a:avLst/>
            <a:gdLst/>
            <a:ahLst/>
            <a:cxnLst/>
            <a:rect r="r" b="b" t="t" l="l"/>
            <a:pathLst>
              <a:path h="4977016" w="1855070">
                <a:moveTo>
                  <a:pt x="0" y="0"/>
                </a:moveTo>
                <a:lnTo>
                  <a:pt x="1855069" y="0"/>
                </a:lnTo>
                <a:lnTo>
                  <a:pt x="1855069" y="4977016"/>
                </a:lnTo>
                <a:lnTo>
                  <a:pt x="0" y="49770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156809" y="1729632"/>
            <a:ext cx="525271" cy="816100"/>
          </a:xfrm>
          <a:custGeom>
            <a:avLst/>
            <a:gdLst/>
            <a:ahLst/>
            <a:cxnLst/>
            <a:rect r="r" b="b" t="t" l="l"/>
            <a:pathLst>
              <a:path h="816100" w="525271">
                <a:moveTo>
                  <a:pt x="0" y="0"/>
                </a:moveTo>
                <a:lnTo>
                  <a:pt x="525271" y="0"/>
                </a:lnTo>
                <a:lnTo>
                  <a:pt x="525271" y="816100"/>
                </a:lnTo>
                <a:lnTo>
                  <a:pt x="0" y="816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91816" y="2960076"/>
            <a:ext cx="525271" cy="816100"/>
          </a:xfrm>
          <a:custGeom>
            <a:avLst/>
            <a:gdLst/>
            <a:ahLst/>
            <a:cxnLst/>
            <a:rect r="r" b="b" t="t" l="l"/>
            <a:pathLst>
              <a:path h="816100" w="525271">
                <a:moveTo>
                  <a:pt x="0" y="0"/>
                </a:moveTo>
                <a:lnTo>
                  <a:pt x="525271" y="0"/>
                </a:lnTo>
                <a:lnTo>
                  <a:pt x="525271" y="816099"/>
                </a:lnTo>
                <a:lnTo>
                  <a:pt x="0" y="8160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246792" y="3624993"/>
            <a:ext cx="525271" cy="816100"/>
          </a:xfrm>
          <a:custGeom>
            <a:avLst/>
            <a:gdLst/>
            <a:ahLst/>
            <a:cxnLst/>
            <a:rect r="r" b="b" t="t" l="l"/>
            <a:pathLst>
              <a:path h="816100" w="525271">
                <a:moveTo>
                  <a:pt x="0" y="0"/>
                </a:moveTo>
                <a:lnTo>
                  <a:pt x="525272" y="0"/>
                </a:lnTo>
                <a:lnTo>
                  <a:pt x="525272" y="816100"/>
                </a:lnTo>
                <a:lnTo>
                  <a:pt x="0" y="816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998610" y="4327400"/>
            <a:ext cx="525271" cy="816100"/>
          </a:xfrm>
          <a:custGeom>
            <a:avLst/>
            <a:gdLst/>
            <a:ahLst/>
            <a:cxnLst/>
            <a:rect r="r" b="b" t="t" l="l"/>
            <a:pathLst>
              <a:path h="816100" w="525271">
                <a:moveTo>
                  <a:pt x="0" y="0"/>
                </a:moveTo>
                <a:lnTo>
                  <a:pt x="525271" y="0"/>
                </a:lnTo>
                <a:lnTo>
                  <a:pt x="525271" y="816100"/>
                </a:lnTo>
                <a:lnTo>
                  <a:pt x="0" y="816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540546" y="4327400"/>
            <a:ext cx="525271" cy="816100"/>
          </a:xfrm>
          <a:custGeom>
            <a:avLst/>
            <a:gdLst/>
            <a:ahLst/>
            <a:cxnLst/>
            <a:rect r="r" b="b" t="t" l="l"/>
            <a:pathLst>
              <a:path h="816100" w="525271">
                <a:moveTo>
                  <a:pt x="0" y="0"/>
                </a:moveTo>
                <a:lnTo>
                  <a:pt x="525271" y="0"/>
                </a:lnTo>
                <a:lnTo>
                  <a:pt x="525271" y="816100"/>
                </a:lnTo>
                <a:lnTo>
                  <a:pt x="0" y="816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89101" y="3919351"/>
            <a:ext cx="525271" cy="816100"/>
          </a:xfrm>
          <a:custGeom>
            <a:avLst/>
            <a:gdLst/>
            <a:ahLst/>
            <a:cxnLst/>
            <a:rect r="r" b="b" t="t" l="l"/>
            <a:pathLst>
              <a:path h="816100" w="525271">
                <a:moveTo>
                  <a:pt x="0" y="0"/>
                </a:moveTo>
                <a:lnTo>
                  <a:pt x="525271" y="0"/>
                </a:lnTo>
                <a:lnTo>
                  <a:pt x="525271" y="816099"/>
                </a:lnTo>
                <a:lnTo>
                  <a:pt x="0" y="8160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144000" y="1729632"/>
            <a:ext cx="6393917" cy="5273999"/>
          </a:xfrm>
          <a:custGeom>
            <a:avLst/>
            <a:gdLst/>
            <a:ahLst/>
            <a:cxnLst/>
            <a:rect r="r" b="b" t="t" l="l"/>
            <a:pathLst>
              <a:path h="5273999" w="6393917">
                <a:moveTo>
                  <a:pt x="0" y="0"/>
                </a:moveTo>
                <a:lnTo>
                  <a:pt x="6393917" y="0"/>
                </a:lnTo>
                <a:lnTo>
                  <a:pt x="6393917" y="5273999"/>
                </a:lnTo>
                <a:lnTo>
                  <a:pt x="0" y="527399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685" t="0" r="-1685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008403" y="1737554"/>
            <a:ext cx="4135597" cy="5433715"/>
          </a:xfrm>
          <a:custGeom>
            <a:avLst/>
            <a:gdLst/>
            <a:ahLst/>
            <a:cxnLst/>
            <a:rect r="r" b="b" t="t" l="l"/>
            <a:pathLst>
              <a:path h="5433715" w="4135597">
                <a:moveTo>
                  <a:pt x="0" y="0"/>
                </a:moveTo>
                <a:lnTo>
                  <a:pt x="4135597" y="0"/>
                </a:lnTo>
                <a:lnTo>
                  <a:pt x="4135597" y="5433716"/>
                </a:lnTo>
                <a:lnTo>
                  <a:pt x="0" y="543371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353119" y="7887221"/>
            <a:ext cx="1352957" cy="1229961"/>
          </a:xfrm>
          <a:custGeom>
            <a:avLst/>
            <a:gdLst/>
            <a:ahLst/>
            <a:cxnLst/>
            <a:rect r="r" b="b" t="t" l="l"/>
            <a:pathLst>
              <a:path h="1229961" w="1352957">
                <a:moveTo>
                  <a:pt x="0" y="0"/>
                </a:moveTo>
                <a:lnTo>
                  <a:pt x="1352957" y="0"/>
                </a:lnTo>
                <a:lnTo>
                  <a:pt x="1352957" y="1229961"/>
                </a:lnTo>
                <a:lnTo>
                  <a:pt x="0" y="122996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B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9359" y="277322"/>
            <a:ext cx="1502756" cy="1502756"/>
          </a:xfrm>
          <a:custGeom>
            <a:avLst/>
            <a:gdLst/>
            <a:ahLst/>
            <a:cxnLst/>
            <a:rect r="r" b="b" t="t" l="l"/>
            <a:pathLst>
              <a:path h="1502756" w="1502756">
                <a:moveTo>
                  <a:pt x="0" y="0"/>
                </a:moveTo>
                <a:lnTo>
                  <a:pt x="1502755" y="0"/>
                </a:lnTo>
                <a:lnTo>
                  <a:pt x="1502755" y="1502756"/>
                </a:lnTo>
                <a:lnTo>
                  <a:pt x="0" y="1502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37387" y="1139401"/>
            <a:ext cx="2113622" cy="514955"/>
          </a:xfrm>
          <a:custGeom>
            <a:avLst/>
            <a:gdLst/>
            <a:ahLst/>
            <a:cxnLst/>
            <a:rect r="r" b="b" t="t" l="l"/>
            <a:pathLst>
              <a:path h="514955" w="2113622">
                <a:moveTo>
                  <a:pt x="0" y="0"/>
                </a:moveTo>
                <a:lnTo>
                  <a:pt x="2113622" y="0"/>
                </a:lnTo>
                <a:lnTo>
                  <a:pt x="2113622" y="514955"/>
                </a:lnTo>
                <a:lnTo>
                  <a:pt x="0" y="514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0736" y="788132"/>
            <a:ext cx="1441774" cy="351269"/>
          </a:xfrm>
          <a:custGeom>
            <a:avLst/>
            <a:gdLst/>
            <a:ahLst/>
            <a:cxnLst/>
            <a:rect r="r" b="b" t="t" l="l"/>
            <a:pathLst>
              <a:path h="351269" w="1441774">
                <a:moveTo>
                  <a:pt x="0" y="0"/>
                </a:moveTo>
                <a:lnTo>
                  <a:pt x="1441774" y="0"/>
                </a:lnTo>
                <a:lnTo>
                  <a:pt x="1441774" y="351269"/>
                </a:lnTo>
                <a:lnTo>
                  <a:pt x="0" y="3512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6958" y="508121"/>
            <a:ext cx="965439" cy="235216"/>
          </a:xfrm>
          <a:custGeom>
            <a:avLst/>
            <a:gdLst/>
            <a:ahLst/>
            <a:cxnLst/>
            <a:rect r="r" b="b" t="t" l="l"/>
            <a:pathLst>
              <a:path h="235216" w="965439">
                <a:moveTo>
                  <a:pt x="0" y="0"/>
                </a:moveTo>
                <a:lnTo>
                  <a:pt x="965439" y="0"/>
                </a:lnTo>
                <a:lnTo>
                  <a:pt x="965439" y="235216"/>
                </a:lnTo>
                <a:lnTo>
                  <a:pt x="0" y="2352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42950" y="5739774"/>
            <a:ext cx="1122417" cy="1870695"/>
          </a:xfrm>
          <a:custGeom>
            <a:avLst/>
            <a:gdLst/>
            <a:ahLst/>
            <a:cxnLst/>
            <a:rect r="r" b="b" t="t" l="l"/>
            <a:pathLst>
              <a:path h="1870695" w="1122417">
                <a:moveTo>
                  <a:pt x="0" y="0"/>
                </a:moveTo>
                <a:lnTo>
                  <a:pt x="1122417" y="0"/>
                </a:lnTo>
                <a:lnTo>
                  <a:pt x="1122417" y="1870695"/>
                </a:lnTo>
                <a:lnTo>
                  <a:pt x="0" y="18706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26960" y="8131707"/>
            <a:ext cx="1485840" cy="1621452"/>
          </a:xfrm>
          <a:custGeom>
            <a:avLst/>
            <a:gdLst/>
            <a:ahLst/>
            <a:cxnLst/>
            <a:rect r="r" b="b" t="t" l="l"/>
            <a:pathLst>
              <a:path h="1621452" w="1485840">
                <a:moveTo>
                  <a:pt x="0" y="0"/>
                </a:moveTo>
                <a:lnTo>
                  <a:pt x="1485840" y="0"/>
                </a:lnTo>
                <a:lnTo>
                  <a:pt x="1485840" y="1621453"/>
                </a:lnTo>
                <a:lnTo>
                  <a:pt x="0" y="16214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179085" y="788132"/>
            <a:ext cx="5766891" cy="4022407"/>
          </a:xfrm>
          <a:custGeom>
            <a:avLst/>
            <a:gdLst/>
            <a:ahLst/>
            <a:cxnLst/>
            <a:rect r="r" b="b" t="t" l="l"/>
            <a:pathLst>
              <a:path h="4022407" w="5766891">
                <a:moveTo>
                  <a:pt x="0" y="0"/>
                </a:moveTo>
                <a:lnTo>
                  <a:pt x="5766891" y="0"/>
                </a:lnTo>
                <a:lnTo>
                  <a:pt x="5766891" y="4022407"/>
                </a:lnTo>
                <a:lnTo>
                  <a:pt x="0" y="40224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141228" y="788132"/>
            <a:ext cx="5531448" cy="3878928"/>
          </a:xfrm>
          <a:custGeom>
            <a:avLst/>
            <a:gdLst/>
            <a:ahLst/>
            <a:cxnLst/>
            <a:rect r="r" b="b" t="t" l="l"/>
            <a:pathLst>
              <a:path h="3878928" w="5531448">
                <a:moveTo>
                  <a:pt x="0" y="0"/>
                </a:moveTo>
                <a:lnTo>
                  <a:pt x="5531448" y="0"/>
                </a:lnTo>
                <a:lnTo>
                  <a:pt x="5531448" y="3878929"/>
                </a:lnTo>
                <a:lnTo>
                  <a:pt x="0" y="387892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769668" y="6033147"/>
            <a:ext cx="5619922" cy="3491377"/>
          </a:xfrm>
          <a:custGeom>
            <a:avLst/>
            <a:gdLst/>
            <a:ahLst/>
            <a:cxnLst/>
            <a:rect r="r" b="b" t="t" l="l"/>
            <a:pathLst>
              <a:path h="3491377" w="5619922">
                <a:moveTo>
                  <a:pt x="0" y="0"/>
                </a:moveTo>
                <a:lnTo>
                  <a:pt x="5619923" y="0"/>
                </a:lnTo>
                <a:lnTo>
                  <a:pt x="5619923" y="3491377"/>
                </a:lnTo>
                <a:lnTo>
                  <a:pt x="0" y="349137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B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71881" y="323781"/>
            <a:ext cx="11544237" cy="9639438"/>
          </a:xfrm>
          <a:custGeom>
            <a:avLst/>
            <a:gdLst/>
            <a:ahLst/>
            <a:cxnLst/>
            <a:rect r="r" b="b" t="t" l="l"/>
            <a:pathLst>
              <a:path h="9639438" w="11544237">
                <a:moveTo>
                  <a:pt x="0" y="0"/>
                </a:moveTo>
                <a:lnTo>
                  <a:pt x="11544238" y="0"/>
                </a:lnTo>
                <a:lnTo>
                  <a:pt x="11544238" y="9639438"/>
                </a:lnTo>
                <a:lnTo>
                  <a:pt x="0" y="96394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B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63101" y="-114111"/>
            <a:ext cx="13568029" cy="10515222"/>
          </a:xfrm>
          <a:custGeom>
            <a:avLst/>
            <a:gdLst/>
            <a:ahLst/>
            <a:cxnLst/>
            <a:rect r="r" b="b" t="t" l="l"/>
            <a:pathLst>
              <a:path h="10515222" w="13568029">
                <a:moveTo>
                  <a:pt x="0" y="0"/>
                </a:moveTo>
                <a:lnTo>
                  <a:pt x="13568029" y="0"/>
                </a:lnTo>
                <a:lnTo>
                  <a:pt x="13568029" y="10515222"/>
                </a:lnTo>
                <a:lnTo>
                  <a:pt x="0" y="105152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DAGXIp4-B-o</dc:identifier>
  <dcterms:modified xsi:type="dcterms:W3CDTF">2011-08-01T06:04:30Z</dcterms:modified>
  <cp:revision>1</cp:revision>
  <dc:title>Presentacion juego de preguntas creativo infantil colorido</dc:title>
</cp:coreProperties>
</file>